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handoutMasterIdLst>
    <p:handoutMasterId r:id="rId59"/>
  </p:handoutMasterIdLst>
  <p:sldIdLst>
    <p:sldId id="256" r:id="rId2"/>
    <p:sldId id="257" r:id="rId3"/>
    <p:sldId id="258" r:id="rId4"/>
    <p:sldId id="259" r:id="rId5"/>
    <p:sldId id="260" r:id="rId6"/>
    <p:sldId id="261" r:id="rId7"/>
    <p:sldId id="262" r:id="rId8"/>
    <p:sldId id="263" r:id="rId9"/>
    <p:sldId id="264" r:id="rId10"/>
    <p:sldId id="265" r:id="rId11"/>
    <p:sldId id="267" r:id="rId12"/>
    <p:sldId id="296" r:id="rId13"/>
    <p:sldId id="297" r:id="rId14"/>
    <p:sldId id="298" r:id="rId15"/>
    <p:sldId id="299" r:id="rId16"/>
    <p:sldId id="300" r:id="rId17"/>
    <p:sldId id="301" r:id="rId18"/>
    <p:sldId id="266" r:id="rId19"/>
    <p:sldId id="268" r:id="rId20"/>
    <p:sldId id="270" r:id="rId21"/>
    <p:sldId id="269" r:id="rId22"/>
    <p:sldId id="271" r:id="rId23"/>
    <p:sldId id="272" r:id="rId24"/>
    <p:sldId id="273" r:id="rId25"/>
    <p:sldId id="274" r:id="rId26"/>
    <p:sldId id="275" r:id="rId27"/>
    <p:sldId id="278" r:id="rId28"/>
    <p:sldId id="276" r:id="rId29"/>
    <p:sldId id="277"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302" r:id="rId48"/>
    <p:sldId id="304" r:id="rId49"/>
    <p:sldId id="306" r:id="rId50"/>
    <p:sldId id="307" r:id="rId51"/>
    <p:sldId id="308" r:id="rId52"/>
    <p:sldId id="309" r:id="rId53"/>
    <p:sldId id="310" r:id="rId54"/>
    <p:sldId id="312" r:id="rId55"/>
    <p:sldId id="313" r:id="rId56"/>
    <p:sldId id="311" r:id="rId57"/>
    <p:sldId id="314"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09" autoAdjust="0"/>
    <p:restoredTop sz="94660"/>
  </p:normalViewPr>
  <p:slideViewPr>
    <p:cSldViewPr snapToGrid="0">
      <p:cViewPr varScale="1">
        <p:scale>
          <a:sx n="76" d="100"/>
          <a:sy n="76" d="100"/>
        </p:scale>
        <p:origin x="60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5C7AAD-8F67-42F3-84C8-6BB203F47885}" type="datetimeFigureOut">
              <a:rPr lang="en-GB" smtClean="0"/>
              <a:t>22/03/2017</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271ED-9D62-4CD4-AB83-4D25B260010A}" type="slidenum">
              <a:rPr lang="en-GB" smtClean="0"/>
              <a:t>‹#›</a:t>
            </a:fld>
            <a:endParaRPr lang="en-GB"/>
          </a:p>
        </p:txBody>
      </p:sp>
    </p:spTree>
    <p:extLst>
      <p:ext uri="{BB962C8B-B14F-4D97-AF65-F5344CB8AC3E}">
        <p14:creationId xmlns:p14="http://schemas.microsoft.com/office/powerpoint/2010/main" val="47611178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4294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6728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68958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3184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95565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356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5443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9692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3/22/2017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2466017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6431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3/22/2017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911473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3/22/2017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630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3/22/2017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96203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3/22/2017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0859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3836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3/22/2017</a:t>
            </a:fld>
            <a:endParaRPr lang="en-US" dirty="0"/>
          </a:p>
        </p:txBody>
      </p:sp>
    </p:spTree>
    <p:extLst>
      <p:ext uri="{BB962C8B-B14F-4D97-AF65-F5344CB8AC3E}">
        <p14:creationId xmlns:p14="http://schemas.microsoft.com/office/powerpoint/2010/main" val="1374270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3/22/2017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8404512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www.theteachersguide.com/prefixessuffixesworksheets.htm" TargetMode="External"/><Relationship Id="rId2" Type="http://schemas.openxmlformats.org/officeDocument/2006/relationships/hyperlink" Target="https://uk.ixl.com/promo?partner=google&amp;campaign=1715&amp;adGroup=mathinenglish.com&amp;gclid=CKPope2K49ICFQoo0wodRHQPAw" TargetMode="External"/><Relationship Id="rId1" Type="http://schemas.openxmlformats.org/officeDocument/2006/relationships/slideLayout" Target="../slideLayouts/slideLayout7.xml"/><Relationship Id="rId6" Type="http://schemas.openxmlformats.org/officeDocument/2006/relationships/hyperlink" Target="http://www.learninggamesforkids.com/vocabulary-games/antonyms/antonym-or-synonym.html" TargetMode="External"/><Relationship Id="rId5" Type="http://schemas.openxmlformats.org/officeDocument/2006/relationships/hyperlink" Target="http://resources.hwb.wales.gov.uk/VTC/2011-12/english/reading-games/antonym-splat/index.html" TargetMode="External"/><Relationship Id="rId4" Type="http://schemas.openxmlformats.org/officeDocument/2006/relationships/hyperlink" Target="http://www.k5learning.com/free-flashcards/reading/prefix-suffix"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566" y="337578"/>
            <a:ext cx="4817409" cy="6103412"/>
          </a:xfrm>
          <a:prstGeom prst="rect">
            <a:avLst/>
          </a:prstGeom>
        </p:spPr>
      </p:pic>
    </p:spTree>
    <p:extLst>
      <p:ext uri="{BB962C8B-B14F-4D97-AF65-F5344CB8AC3E}">
        <p14:creationId xmlns:p14="http://schemas.microsoft.com/office/powerpoint/2010/main" val="5547499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solidFill>
                  <a:schemeClr val="tx1"/>
                </a:solidFill>
              </a:rPr>
              <a:t>Learning spellings can be fun!</a:t>
            </a:r>
            <a:r>
              <a:rPr lang="en-US" dirty="0"/>
              <a:t/>
            </a:r>
            <a:br>
              <a:rPr lang="en-US" dirty="0"/>
            </a:br>
            <a:r>
              <a:rPr lang="en-GB" dirty="0"/>
              <a:t> </a:t>
            </a:r>
            <a:br>
              <a:rPr lang="en-GB" dirty="0"/>
            </a:b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35" y="1752761"/>
            <a:ext cx="4690533" cy="35179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1908" y="2528768"/>
            <a:ext cx="4885855" cy="331347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5526" y="501488"/>
            <a:ext cx="3181350" cy="285782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1800" y="4061548"/>
            <a:ext cx="3224299" cy="2418225"/>
          </a:xfrm>
          <a:prstGeom prst="rect">
            <a:avLst/>
          </a:prstGeom>
        </p:spPr>
      </p:pic>
    </p:spTree>
    <p:extLst>
      <p:ext uri="{BB962C8B-B14F-4D97-AF65-F5344CB8AC3E}">
        <p14:creationId xmlns:p14="http://schemas.microsoft.com/office/powerpoint/2010/main" val="33718658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solidFill>
                  <a:schemeClr val="tx1"/>
                </a:solidFill>
              </a:rPr>
              <a:t>Learning spellings can be fun!</a:t>
            </a:r>
            <a:r>
              <a:rPr lang="en-US" dirty="0"/>
              <a:t/>
            </a:r>
            <a:br>
              <a:rPr lang="en-US" dirty="0"/>
            </a:br>
            <a:r>
              <a:rPr lang="en-GB" dirty="0"/>
              <a:t> </a:t>
            </a:r>
            <a:br>
              <a:rPr lang="en-GB" dirty="0"/>
            </a:b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3402" y="1676400"/>
            <a:ext cx="3742266" cy="249562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850" y="1431962"/>
            <a:ext cx="4029075" cy="29845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9946" y="3862415"/>
            <a:ext cx="4021561" cy="268187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2232" y="4093645"/>
            <a:ext cx="3267532" cy="2450649"/>
          </a:xfrm>
          <a:prstGeom prst="rect">
            <a:avLst/>
          </a:prstGeom>
        </p:spPr>
      </p:pic>
    </p:spTree>
    <p:extLst>
      <p:ext uri="{BB962C8B-B14F-4D97-AF65-F5344CB8AC3E}">
        <p14:creationId xmlns:p14="http://schemas.microsoft.com/office/powerpoint/2010/main" val="25378273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u="sng" dirty="0" smtClean="0">
                <a:solidFill>
                  <a:schemeClr val="tx1"/>
                </a:solidFill>
              </a:rPr>
              <a:t>Mnemonics </a:t>
            </a:r>
            <a:r>
              <a:rPr lang="en-US" dirty="0"/>
              <a:t/>
            </a:r>
            <a:br>
              <a:rPr lang="en-US" dirty="0"/>
            </a:br>
            <a:r>
              <a:rPr lang="en-GB" dirty="0"/>
              <a:t> </a:t>
            </a:r>
            <a:br>
              <a:rPr lang="en-GB" dirty="0"/>
            </a:b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1002" y="1646237"/>
            <a:ext cx="6931198" cy="4791191"/>
          </a:xfrm>
          <a:prstGeom prst="rect">
            <a:avLst/>
          </a:prstGeom>
        </p:spPr>
      </p:pic>
    </p:spTree>
    <p:extLst>
      <p:ext uri="{BB962C8B-B14F-4D97-AF65-F5344CB8AC3E}">
        <p14:creationId xmlns:p14="http://schemas.microsoft.com/office/powerpoint/2010/main" val="25342663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16908" y="-119353"/>
            <a:ext cx="9873292" cy="6977353"/>
          </a:xfrm>
          <a:prstGeom prst="rect">
            <a:avLst/>
          </a:prstGeom>
        </p:spPr>
      </p:pic>
    </p:spTree>
    <p:extLst>
      <p:ext uri="{BB962C8B-B14F-4D97-AF65-F5344CB8AC3E}">
        <p14:creationId xmlns:p14="http://schemas.microsoft.com/office/powerpoint/2010/main" val="1588599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2698" y="88900"/>
            <a:ext cx="9766202" cy="6901673"/>
          </a:xfrm>
          <a:prstGeom prst="rect">
            <a:avLst/>
          </a:prstGeom>
        </p:spPr>
      </p:pic>
    </p:spTree>
    <p:extLst>
      <p:ext uri="{BB962C8B-B14F-4D97-AF65-F5344CB8AC3E}">
        <p14:creationId xmlns:p14="http://schemas.microsoft.com/office/powerpoint/2010/main" val="38819889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6954" y="-88900"/>
            <a:ext cx="10336746" cy="7304871"/>
          </a:xfrm>
          <a:prstGeom prst="rect">
            <a:avLst/>
          </a:prstGeom>
        </p:spPr>
      </p:pic>
    </p:spTree>
    <p:extLst>
      <p:ext uri="{BB962C8B-B14F-4D97-AF65-F5344CB8AC3E}">
        <p14:creationId xmlns:p14="http://schemas.microsoft.com/office/powerpoint/2010/main" val="37359069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5478" y="0"/>
            <a:ext cx="9988822" cy="7058997"/>
          </a:xfrm>
          <a:prstGeom prst="rect">
            <a:avLst/>
          </a:prstGeom>
        </p:spPr>
      </p:pic>
    </p:spTree>
    <p:extLst>
      <p:ext uri="{BB962C8B-B14F-4D97-AF65-F5344CB8AC3E}">
        <p14:creationId xmlns:p14="http://schemas.microsoft.com/office/powerpoint/2010/main" val="42029241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565834" y="152400"/>
            <a:ext cx="9670366" cy="6833947"/>
          </a:xfrm>
          <a:prstGeom prst="rect">
            <a:avLst/>
          </a:prstGeom>
        </p:spPr>
      </p:pic>
    </p:spTree>
    <p:extLst>
      <p:ext uri="{BB962C8B-B14F-4D97-AF65-F5344CB8AC3E}">
        <p14:creationId xmlns:p14="http://schemas.microsoft.com/office/powerpoint/2010/main" val="30269214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634" y="2286000"/>
            <a:ext cx="8596668" cy="1320800"/>
          </a:xfrm>
        </p:spPr>
        <p:txBody>
          <a:bodyPr>
            <a:noAutofit/>
          </a:bodyPr>
          <a:lstStyle/>
          <a:p>
            <a:r>
              <a:rPr lang="en-GB" sz="2800" dirty="0">
                <a:solidFill>
                  <a:schemeClr val="tx1"/>
                </a:solidFill>
              </a:rPr>
              <a:t>Adult sounds A,B,C,D </a:t>
            </a:r>
            <a:r>
              <a:rPr lang="en-GB" sz="2800" dirty="0" err="1" smtClean="0">
                <a:solidFill>
                  <a:schemeClr val="tx1"/>
                </a:solidFill>
              </a:rPr>
              <a:t>etc</a:t>
            </a:r>
            <a:r>
              <a:rPr lang="en-GB" sz="2800" dirty="0" smtClean="0">
                <a:solidFill>
                  <a:schemeClr val="tx1"/>
                </a:solidFill>
              </a:rPr>
              <a:t/>
            </a:r>
            <a:br>
              <a:rPr lang="en-GB" sz="2800" dirty="0" smtClean="0">
                <a:solidFill>
                  <a:schemeClr val="tx1"/>
                </a:solidFill>
              </a:rPr>
            </a:br>
            <a:r>
              <a:rPr lang="en-GB" sz="2800" dirty="0">
                <a:solidFill>
                  <a:schemeClr val="tx1"/>
                </a:solidFill>
              </a:rPr>
              <a:t/>
            </a:r>
            <a:br>
              <a:rPr lang="en-GB" sz="2800" dirty="0">
                <a:solidFill>
                  <a:schemeClr val="tx1"/>
                </a:solidFill>
              </a:rPr>
            </a:br>
            <a:r>
              <a:rPr lang="en-GB" sz="2800" dirty="0" smtClean="0">
                <a:solidFill>
                  <a:schemeClr val="tx1"/>
                </a:solidFill>
              </a:rPr>
              <a:t>Baby </a:t>
            </a:r>
            <a:r>
              <a:rPr lang="en-GB" sz="2800" dirty="0">
                <a:solidFill>
                  <a:schemeClr val="tx1"/>
                </a:solidFill>
              </a:rPr>
              <a:t>sounds </a:t>
            </a:r>
            <a:r>
              <a:rPr lang="en-GB" sz="2800" dirty="0" err="1" smtClean="0">
                <a:solidFill>
                  <a:schemeClr val="tx1"/>
                </a:solidFill>
              </a:rPr>
              <a:t>a,b,c,d,e,f</a:t>
            </a:r>
            <a:r>
              <a:rPr lang="en-GB" sz="2800" dirty="0" smtClean="0">
                <a:solidFill>
                  <a:schemeClr val="tx1"/>
                </a:solidFill>
              </a:rPr>
              <a:t> </a:t>
            </a:r>
            <a:br>
              <a:rPr lang="en-GB" sz="2800" dirty="0" smtClean="0">
                <a:solidFill>
                  <a:schemeClr val="tx1"/>
                </a:solidFill>
              </a:rPr>
            </a:br>
            <a:r>
              <a:rPr lang="en-GB" sz="2800" dirty="0">
                <a:solidFill>
                  <a:schemeClr val="tx1"/>
                </a:solidFill>
              </a:rPr>
              <a:t/>
            </a:r>
            <a:br>
              <a:rPr lang="en-GB" sz="2800" dirty="0">
                <a:solidFill>
                  <a:schemeClr val="tx1"/>
                </a:solidFill>
              </a:rPr>
            </a:br>
            <a:r>
              <a:rPr lang="en-GB" sz="2800" dirty="0" smtClean="0">
                <a:solidFill>
                  <a:schemeClr val="tx1"/>
                </a:solidFill>
              </a:rPr>
              <a:t>Vowels </a:t>
            </a:r>
            <a:r>
              <a:rPr lang="en-GB" sz="2800" dirty="0">
                <a:solidFill>
                  <a:schemeClr val="tx1"/>
                </a:solidFill>
              </a:rPr>
              <a:t>- A,E,I,O,U</a:t>
            </a:r>
            <a:r>
              <a:rPr lang="en-GB" sz="2800" dirty="0" smtClean="0">
                <a:solidFill>
                  <a:schemeClr val="tx1"/>
                </a:solidFill>
              </a:rPr>
              <a:t>.</a:t>
            </a:r>
            <a:br>
              <a:rPr lang="en-GB" sz="2800" dirty="0" smtClean="0">
                <a:solidFill>
                  <a:schemeClr val="tx1"/>
                </a:solidFill>
              </a:rPr>
            </a:br>
            <a:r>
              <a:rPr lang="en-GB" sz="2800" dirty="0" smtClean="0">
                <a:solidFill>
                  <a:schemeClr val="tx1"/>
                </a:solidFill>
              </a:rPr>
              <a:t/>
            </a:r>
            <a:br>
              <a:rPr lang="en-GB" sz="2800" dirty="0" smtClean="0">
                <a:solidFill>
                  <a:schemeClr val="tx1"/>
                </a:solidFill>
              </a:rPr>
            </a:br>
            <a:r>
              <a:rPr lang="en-GB" sz="2800" dirty="0" smtClean="0">
                <a:solidFill>
                  <a:schemeClr val="tx1"/>
                </a:solidFill>
              </a:rPr>
              <a:t>Part time vowel – y because it often takes on the e sound in words e.g., part</a:t>
            </a:r>
            <a:r>
              <a:rPr lang="en-GB" sz="2800" dirty="0" smtClean="0">
                <a:solidFill>
                  <a:srgbClr val="FF0000"/>
                </a:solidFill>
              </a:rPr>
              <a:t>y</a:t>
            </a:r>
            <a:r>
              <a:rPr lang="en-GB" sz="2800" dirty="0" smtClean="0">
                <a:solidFill>
                  <a:schemeClr val="tx1"/>
                </a:solidFill>
              </a:rPr>
              <a:t>  </a:t>
            </a:r>
            <a:r>
              <a:rPr lang="en-GB" sz="2800" dirty="0">
                <a:solidFill>
                  <a:schemeClr val="tx1"/>
                </a:solidFill>
              </a:rPr>
              <a:t/>
            </a:r>
            <a:br>
              <a:rPr lang="en-GB" sz="2800" dirty="0">
                <a:solidFill>
                  <a:schemeClr val="tx1"/>
                </a:solidFill>
              </a:rPr>
            </a:br>
            <a:endParaRPr lang="en-GB" sz="2800" b="1" u="sng"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0398" y="437161"/>
            <a:ext cx="4128441" cy="1714891"/>
          </a:xfrm>
        </p:spPr>
      </p:pic>
    </p:spTree>
    <p:extLst>
      <p:ext uri="{BB962C8B-B14F-4D97-AF65-F5344CB8AC3E}">
        <p14:creationId xmlns:p14="http://schemas.microsoft.com/office/powerpoint/2010/main" val="22373187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solidFill>
                  <a:schemeClr val="tx1"/>
                </a:solidFill>
              </a:rPr>
              <a:t>Why are vowels so important?</a:t>
            </a:r>
            <a:endParaRPr lang="en-GB" b="1" u="sng" dirty="0">
              <a:solidFill>
                <a:schemeClr val="tx1"/>
              </a:solidFill>
            </a:endParaRPr>
          </a:p>
        </p:txBody>
      </p:sp>
      <p:sp>
        <p:nvSpPr>
          <p:cNvPr id="3" name="Content Placeholder 2"/>
          <p:cNvSpPr>
            <a:spLocks noGrp="1"/>
          </p:cNvSpPr>
          <p:nvPr>
            <p:ph idx="1"/>
          </p:nvPr>
        </p:nvSpPr>
        <p:spPr>
          <a:xfrm>
            <a:off x="677334" y="1652589"/>
            <a:ext cx="8596668" cy="3880773"/>
          </a:xfrm>
        </p:spPr>
        <p:txBody>
          <a:bodyPr>
            <a:normAutofit fontScale="92500" lnSpcReduction="20000"/>
          </a:bodyPr>
          <a:lstStyle/>
          <a:p>
            <a:r>
              <a:rPr lang="en-US" sz="2400" dirty="0">
                <a:solidFill>
                  <a:schemeClr val="tx1"/>
                </a:solidFill>
              </a:rPr>
              <a:t>The vowels are very important because they break a word down into separate sounds- we call these sounds syllables. </a:t>
            </a:r>
            <a:endParaRPr lang="en-US" sz="2400" dirty="0" smtClean="0">
              <a:solidFill>
                <a:schemeClr val="tx1"/>
              </a:solidFill>
            </a:endParaRPr>
          </a:p>
          <a:p>
            <a:r>
              <a:rPr lang="en-US" sz="2400" dirty="0" smtClean="0">
                <a:solidFill>
                  <a:schemeClr val="tx1"/>
                </a:solidFill>
              </a:rPr>
              <a:t>You can work out how many syllables (vowel sounds) there are in a word by placing a hand beneath your chin when you say the word aloud.</a:t>
            </a:r>
          </a:p>
          <a:p>
            <a:r>
              <a:rPr lang="en-US" sz="2400" dirty="0" smtClean="0">
                <a:solidFill>
                  <a:schemeClr val="tx1"/>
                </a:solidFill>
              </a:rPr>
              <a:t>A useful strategy is to encourage your child to segment each word into syllables using different </a:t>
            </a:r>
            <a:r>
              <a:rPr lang="en-US" sz="2400" dirty="0" err="1" smtClean="0">
                <a:solidFill>
                  <a:schemeClr val="tx1"/>
                </a:solidFill>
              </a:rPr>
              <a:t>colour</a:t>
            </a:r>
            <a:r>
              <a:rPr lang="en-US" sz="2400" dirty="0" smtClean="0">
                <a:solidFill>
                  <a:schemeClr val="tx1"/>
                </a:solidFill>
              </a:rPr>
              <a:t> pens. </a:t>
            </a:r>
          </a:p>
          <a:p>
            <a:endParaRPr lang="en-US" sz="2400" dirty="0">
              <a:solidFill>
                <a:schemeClr val="tx1"/>
              </a:solidFill>
            </a:endParaRPr>
          </a:p>
          <a:p>
            <a:pPr marL="0" indent="0">
              <a:buNone/>
            </a:pPr>
            <a:r>
              <a:rPr lang="en-GB" sz="4000" dirty="0" smtClean="0">
                <a:solidFill>
                  <a:schemeClr val="tx1"/>
                </a:solidFill>
              </a:rPr>
              <a:t>H</a:t>
            </a:r>
            <a:r>
              <a:rPr lang="en-GB" sz="4000" dirty="0" smtClean="0">
                <a:solidFill>
                  <a:srgbClr val="FF0000"/>
                </a:solidFill>
              </a:rPr>
              <a:t>e</a:t>
            </a:r>
            <a:r>
              <a:rPr lang="en-GB" sz="4000" dirty="0" smtClean="0">
                <a:solidFill>
                  <a:schemeClr val="tx1"/>
                </a:solidFill>
              </a:rPr>
              <a:t>n        </a:t>
            </a:r>
            <a:r>
              <a:rPr lang="en-GB" sz="4000" dirty="0" err="1" smtClean="0">
                <a:solidFill>
                  <a:schemeClr val="tx1"/>
                </a:solidFill>
              </a:rPr>
              <a:t>Sn</a:t>
            </a:r>
            <a:r>
              <a:rPr lang="en-GB" sz="4000" dirty="0" err="1" smtClean="0">
                <a:solidFill>
                  <a:srgbClr val="FF0000"/>
                </a:solidFill>
              </a:rPr>
              <a:t>o</a:t>
            </a:r>
            <a:r>
              <a:rPr lang="en-GB" sz="4000" dirty="0" err="1" smtClean="0">
                <a:solidFill>
                  <a:schemeClr val="tx1"/>
                </a:solidFill>
              </a:rPr>
              <a:t>r</a:t>
            </a:r>
            <a:r>
              <a:rPr lang="en-GB" sz="4000" dirty="0" smtClean="0">
                <a:solidFill>
                  <a:schemeClr val="tx1"/>
                </a:solidFill>
              </a:rPr>
              <a:t> </a:t>
            </a:r>
            <a:r>
              <a:rPr lang="en-GB" sz="4000" dirty="0" err="1" smtClean="0">
                <a:solidFill>
                  <a:schemeClr val="tx1"/>
                </a:solidFill>
              </a:rPr>
              <a:t>kl</a:t>
            </a:r>
            <a:r>
              <a:rPr lang="en-GB" sz="4000" dirty="0" err="1" smtClean="0">
                <a:solidFill>
                  <a:srgbClr val="FF0000"/>
                </a:solidFill>
              </a:rPr>
              <a:t>e</a:t>
            </a:r>
            <a:r>
              <a:rPr lang="en-GB" sz="4000" dirty="0" smtClean="0">
                <a:solidFill>
                  <a:schemeClr val="tx1"/>
                </a:solidFill>
              </a:rPr>
              <a:t>     </a:t>
            </a:r>
            <a:r>
              <a:rPr lang="en-GB" sz="4000" dirty="0" err="1" smtClean="0">
                <a:solidFill>
                  <a:schemeClr val="tx1"/>
                </a:solidFill>
              </a:rPr>
              <a:t>Sp</a:t>
            </a:r>
            <a:r>
              <a:rPr lang="en-GB" sz="4000" dirty="0" err="1" smtClean="0">
                <a:solidFill>
                  <a:srgbClr val="FF0000"/>
                </a:solidFill>
              </a:rPr>
              <a:t>a</a:t>
            </a:r>
            <a:r>
              <a:rPr lang="en-GB" sz="4000" dirty="0" err="1" smtClean="0">
                <a:solidFill>
                  <a:schemeClr val="tx1"/>
                </a:solidFill>
              </a:rPr>
              <a:t>g</a:t>
            </a:r>
            <a:r>
              <a:rPr lang="en-GB" sz="4000" dirty="0" smtClean="0">
                <a:solidFill>
                  <a:schemeClr val="tx1"/>
                </a:solidFill>
              </a:rPr>
              <a:t> h</a:t>
            </a:r>
            <a:r>
              <a:rPr lang="en-GB" sz="4000" dirty="0" smtClean="0">
                <a:solidFill>
                  <a:srgbClr val="FF0000"/>
                </a:solidFill>
              </a:rPr>
              <a:t>e</a:t>
            </a:r>
            <a:r>
              <a:rPr lang="en-GB" sz="4000" dirty="0" smtClean="0">
                <a:solidFill>
                  <a:schemeClr val="tx1"/>
                </a:solidFill>
              </a:rPr>
              <a:t>t </a:t>
            </a:r>
            <a:r>
              <a:rPr lang="en-GB" sz="4000" dirty="0" err="1" smtClean="0">
                <a:solidFill>
                  <a:schemeClr val="tx1"/>
                </a:solidFill>
              </a:rPr>
              <a:t>t</a:t>
            </a:r>
            <a:r>
              <a:rPr lang="en-GB" sz="4000" dirty="0" err="1" smtClean="0">
                <a:solidFill>
                  <a:srgbClr val="FF0000"/>
                </a:solidFill>
              </a:rPr>
              <a:t>i</a:t>
            </a:r>
            <a:r>
              <a:rPr lang="en-GB" sz="4000" dirty="0" smtClean="0">
                <a:solidFill>
                  <a:schemeClr val="tx1"/>
                </a:solidFill>
              </a:rPr>
              <a:t>  </a:t>
            </a:r>
          </a:p>
          <a:p>
            <a:pPr marL="0" indent="0">
              <a:buNone/>
            </a:pPr>
            <a:r>
              <a:rPr lang="en-GB" sz="4000" dirty="0">
                <a:solidFill>
                  <a:schemeClr val="tx1"/>
                </a:solidFill>
              </a:rPr>
              <a:t> </a:t>
            </a:r>
            <a:r>
              <a:rPr lang="en-GB" sz="4000" dirty="0" smtClean="0">
                <a:solidFill>
                  <a:schemeClr val="tx1"/>
                </a:solidFill>
              </a:rPr>
              <a:t>             </a:t>
            </a:r>
            <a:r>
              <a:rPr lang="en-GB" sz="4000" dirty="0" err="1" smtClean="0">
                <a:solidFill>
                  <a:srgbClr val="002060"/>
                </a:solidFill>
              </a:rPr>
              <a:t>Snor</a:t>
            </a:r>
            <a:r>
              <a:rPr lang="en-GB" sz="4000" dirty="0" smtClean="0">
                <a:solidFill>
                  <a:schemeClr val="tx1"/>
                </a:solidFill>
              </a:rPr>
              <a:t> </a:t>
            </a:r>
            <a:r>
              <a:rPr lang="en-GB" sz="4000" dirty="0" err="1" smtClean="0">
                <a:solidFill>
                  <a:srgbClr val="00B050"/>
                </a:solidFill>
              </a:rPr>
              <a:t>kle</a:t>
            </a:r>
            <a:r>
              <a:rPr lang="en-GB" sz="4000" dirty="0" smtClean="0">
                <a:solidFill>
                  <a:schemeClr val="tx1"/>
                </a:solidFill>
              </a:rPr>
              <a:t>     </a:t>
            </a:r>
            <a:r>
              <a:rPr lang="en-GB" sz="4000" dirty="0" err="1" smtClean="0">
                <a:solidFill>
                  <a:srgbClr val="002060"/>
                </a:solidFill>
              </a:rPr>
              <a:t>Spag</a:t>
            </a:r>
            <a:r>
              <a:rPr lang="en-GB" sz="4000" dirty="0" smtClean="0">
                <a:solidFill>
                  <a:schemeClr val="tx1"/>
                </a:solidFill>
              </a:rPr>
              <a:t> </a:t>
            </a:r>
            <a:r>
              <a:rPr lang="en-GB" sz="4000" dirty="0" smtClean="0">
                <a:solidFill>
                  <a:srgbClr val="00B050"/>
                </a:solidFill>
              </a:rPr>
              <a:t>het</a:t>
            </a:r>
            <a:r>
              <a:rPr lang="en-GB" sz="4000" dirty="0" smtClean="0">
                <a:solidFill>
                  <a:schemeClr val="tx1"/>
                </a:solidFill>
              </a:rPr>
              <a:t> </a:t>
            </a:r>
            <a:r>
              <a:rPr lang="en-GB" sz="4000" dirty="0" err="1" smtClean="0">
                <a:solidFill>
                  <a:srgbClr val="7030A0"/>
                </a:solidFill>
              </a:rPr>
              <a:t>ti</a:t>
            </a:r>
            <a:r>
              <a:rPr lang="en-GB" sz="4000" dirty="0" smtClean="0">
                <a:solidFill>
                  <a:srgbClr val="7030A0"/>
                </a:solidFill>
              </a:rPr>
              <a:t> </a:t>
            </a:r>
            <a:endParaRPr lang="en-GB" sz="4000" dirty="0">
              <a:solidFill>
                <a:srgbClr val="7030A0"/>
              </a:solidFill>
            </a:endParaRPr>
          </a:p>
          <a:p>
            <a:pPr marL="0" indent="0">
              <a:buNone/>
            </a:pPr>
            <a:endParaRPr lang="en-GB" sz="4000" dirty="0" smtClean="0">
              <a:solidFill>
                <a:schemeClr val="tx1"/>
              </a:solidFill>
            </a:endParaRPr>
          </a:p>
          <a:p>
            <a:pPr marL="0" indent="0">
              <a:buNone/>
            </a:pPr>
            <a:endParaRPr lang="en-GB" sz="4000" dirty="0">
              <a:solidFill>
                <a:schemeClr val="tx1"/>
              </a:solidFill>
            </a:endParaRPr>
          </a:p>
          <a:p>
            <a:endParaRPr lang="en-US" dirty="0"/>
          </a:p>
          <a:p>
            <a:endParaRPr lang="en-GB" dirty="0"/>
          </a:p>
        </p:txBody>
      </p:sp>
    </p:spTree>
    <p:extLst>
      <p:ext uri="{BB962C8B-B14F-4D97-AF65-F5344CB8AC3E}">
        <p14:creationId xmlns:p14="http://schemas.microsoft.com/office/powerpoint/2010/main" val="3255440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solidFill>
                  <a:schemeClr val="tx1"/>
                </a:solidFill>
              </a:rPr>
              <a:t>Priory Junior School </a:t>
            </a:r>
            <a:br>
              <a:rPr lang="en-GB" dirty="0" smtClean="0">
                <a:solidFill>
                  <a:schemeClr val="tx1"/>
                </a:solidFill>
              </a:rPr>
            </a:br>
            <a:r>
              <a:rPr lang="en-GB" dirty="0" smtClean="0">
                <a:solidFill>
                  <a:schemeClr val="tx1"/>
                </a:solidFill>
              </a:rPr>
              <a:t>Thursday 23</a:t>
            </a:r>
            <a:r>
              <a:rPr lang="en-GB" baseline="30000" dirty="0" smtClean="0">
                <a:solidFill>
                  <a:schemeClr val="tx1"/>
                </a:solidFill>
              </a:rPr>
              <a:t>rd</a:t>
            </a:r>
            <a:r>
              <a:rPr lang="en-GB" dirty="0" smtClean="0">
                <a:solidFill>
                  <a:schemeClr val="tx1"/>
                </a:solidFill>
              </a:rPr>
              <a:t> March 2017</a:t>
            </a:r>
            <a:endParaRPr lang="en-GB" dirty="0">
              <a:solidFill>
                <a:schemeClr val="tx1"/>
              </a:solidFill>
            </a:endParaRPr>
          </a:p>
        </p:txBody>
      </p:sp>
      <p:sp>
        <p:nvSpPr>
          <p:cNvPr id="3" name="Content Placeholder 2"/>
          <p:cNvSpPr>
            <a:spLocks noGrp="1"/>
          </p:cNvSpPr>
          <p:nvPr>
            <p:ph idx="1"/>
          </p:nvPr>
        </p:nvSpPr>
        <p:spPr/>
        <p:txBody>
          <a:bodyPr>
            <a:normAutofit/>
          </a:bodyPr>
          <a:lstStyle/>
          <a:p>
            <a:pPr marL="0" indent="0" algn="ctr">
              <a:buNone/>
            </a:pPr>
            <a:r>
              <a:rPr lang="en-GB" sz="4000" b="1" dirty="0" smtClean="0">
                <a:solidFill>
                  <a:schemeClr val="tx1"/>
                </a:solidFill>
              </a:rPr>
              <a:t>Spelling and Grammar Evening </a:t>
            </a:r>
          </a:p>
          <a:p>
            <a:pPr marL="0" indent="0" algn="ctr">
              <a:buNone/>
            </a:pPr>
            <a:endParaRPr lang="en-GB" sz="4000" b="1"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443" y="3193918"/>
            <a:ext cx="3346450" cy="3191933"/>
          </a:xfrm>
          <a:prstGeom prst="rect">
            <a:avLst/>
          </a:prstGeom>
        </p:spPr>
      </p:pic>
    </p:spTree>
    <p:extLst>
      <p:ext uri="{BB962C8B-B14F-4D97-AF65-F5344CB8AC3E}">
        <p14:creationId xmlns:p14="http://schemas.microsoft.com/office/powerpoint/2010/main" val="11136658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634" y="2286000"/>
            <a:ext cx="8596668" cy="1320800"/>
          </a:xfrm>
        </p:spPr>
        <p:txBody>
          <a:bodyPr>
            <a:noAutofit/>
          </a:bodyPr>
          <a:lstStyle/>
          <a:p>
            <a:r>
              <a:rPr lang="en-GB" sz="2800" dirty="0">
                <a:solidFill>
                  <a:schemeClr val="tx1"/>
                </a:solidFill>
              </a:rPr>
              <a:t/>
            </a:r>
            <a:br>
              <a:rPr lang="en-GB" sz="2800" dirty="0">
                <a:solidFill>
                  <a:schemeClr val="tx1"/>
                </a:solidFill>
              </a:rPr>
            </a:br>
            <a:endParaRPr lang="en-GB" sz="2800" b="1" u="sng"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0398" y="437161"/>
            <a:ext cx="4128441" cy="1714891"/>
          </a:xfrm>
        </p:spPr>
      </p:pic>
      <p:sp>
        <p:nvSpPr>
          <p:cNvPr id="3" name="Rectangle 2"/>
          <p:cNvSpPr/>
          <p:nvPr/>
        </p:nvSpPr>
        <p:spPr>
          <a:xfrm>
            <a:off x="863600" y="2152052"/>
            <a:ext cx="9220200" cy="3416320"/>
          </a:xfrm>
          <a:prstGeom prst="rect">
            <a:avLst/>
          </a:prstGeom>
        </p:spPr>
        <p:txBody>
          <a:bodyPr wrap="square">
            <a:spAutoFit/>
          </a:bodyPr>
          <a:lstStyle/>
          <a:p>
            <a:r>
              <a:rPr lang="en-US" sz="3600" b="1" dirty="0">
                <a:solidFill>
                  <a:srgbClr val="000000"/>
                </a:solidFill>
                <a:latin typeface="Comic Sans MS" panose="030F0702030302020204" pitchFamily="66" charset="0"/>
              </a:rPr>
              <a:t>Phonemes</a:t>
            </a:r>
            <a:r>
              <a:rPr lang="en-US" sz="3600" dirty="0">
                <a:solidFill>
                  <a:srgbClr val="000000"/>
                </a:solidFill>
                <a:latin typeface="Comic Sans MS" panose="030F0702030302020204" pitchFamily="66" charset="0"/>
              </a:rPr>
              <a:t> = the name given to the sound.  </a:t>
            </a:r>
          </a:p>
          <a:p>
            <a:r>
              <a:rPr lang="en-US" sz="3600" b="1" dirty="0">
                <a:solidFill>
                  <a:srgbClr val="000000"/>
                </a:solidFill>
                <a:latin typeface="Comic Sans MS" panose="030F0702030302020204" pitchFamily="66" charset="0"/>
              </a:rPr>
              <a:t>Grapheme</a:t>
            </a:r>
            <a:r>
              <a:rPr lang="en-US" sz="3600" dirty="0">
                <a:solidFill>
                  <a:srgbClr val="000000"/>
                </a:solidFill>
                <a:latin typeface="Comic Sans MS" panose="030F0702030302020204" pitchFamily="66" charset="0"/>
              </a:rPr>
              <a:t>=  is the name for the written letters which </a:t>
            </a:r>
            <a:r>
              <a:rPr lang="en-GB" sz="3600" dirty="0" smtClean="0">
                <a:solidFill>
                  <a:srgbClr val="000000"/>
                </a:solidFill>
                <a:latin typeface="Comic Sans MS" panose="030F0702030302020204" pitchFamily="66" charset="0"/>
              </a:rPr>
              <a:t>represent </a:t>
            </a:r>
            <a:r>
              <a:rPr lang="en-GB" sz="3600" dirty="0">
                <a:solidFill>
                  <a:srgbClr val="000000"/>
                </a:solidFill>
                <a:latin typeface="Comic Sans MS" panose="030F0702030302020204" pitchFamily="66" charset="0"/>
              </a:rPr>
              <a:t>a sound. </a:t>
            </a:r>
          </a:p>
          <a:p>
            <a:endParaRPr lang="en-US" sz="3600" dirty="0" smtClean="0">
              <a:solidFill>
                <a:srgbClr val="000000"/>
              </a:solidFill>
              <a:latin typeface="Comic Sans MS" panose="030F0702030302020204" pitchFamily="66" charset="0"/>
            </a:endParaRPr>
          </a:p>
          <a:p>
            <a:r>
              <a:rPr lang="en-US" sz="3600" dirty="0" smtClean="0">
                <a:solidFill>
                  <a:srgbClr val="000000"/>
                </a:solidFill>
                <a:latin typeface="Comic Sans MS" panose="030F0702030302020204" pitchFamily="66" charset="0"/>
              </a:rPr>
              <a:t>There </a:t>
            </a:r>
            <a:r>
              <a:rPr lang="en-US" sz="3600" dirty="0">
                <a:solidFill>
                  <a:srgbClr val="000000"/>
                </a:solidFill>
                <a:latin typeface="Comic Sans MS" panose="030F0702030302020204" pitchFamily="66" charset="0"/>
              </a:rPr>
              <a:t>can be many different graphemes for one singular </a:t>
            </a:r>
            <a:r>
              <a:rPr lang="en-US" sz="3600" dirty="0" smtClean="0">
                <a:solidFill>
                  <a:srgbClr val="000000"/>
                </a:solidFill>
                <a:latin typeface="Comic Sans MS" panose="030F0702030302020204" pitchFamily="66" charset="0"/>
              </a:rPr>
              <a:t>sound</a:t>
            </a:r>
            <a:r>
              <a:rPr lang="en-US" sz="3600" dirty="0">
                <a:solidFill>
                  <a:srgbClr val="000000"/>
                </a:solidFill>
                <a:latin typeface="Comic Sans MS" panose="030F0702030302020204" pitchFamily="66" charset="0"/>
              </a:rPr>
              <a:t>. </a:t>
            </a:r>
          </a:p>
        </p:txBody>
      </p:sp>
      <p:sp>
        <p:nvSpPr>
          <p:cNvPr id="9" name="TextBox 8"/>
          <p:cNvSpPr txBox="1"/>
          <p:nvPr/>
        </p:nvSpPr>
        <p:spPr>
          <a:xfrm>
            <a:off x="6163665" y="5568372"/>
            <a:ext cx="2613423" cy="923330"/>
          </a:xfrm>
          <a:prstGeom prst="rect">
            <a:avLst/>
          </a:prstGeom>
          <a:noFill/>
        </p:spPr>
        <p:txBody>
          <a:bodyPr wrap="square" rtlCol="0">
            <a:spAutoFit/>
          </a:bodyPr>
          <a:lstStyle/>
          <a:p>
            <a:r>
              <a:rPr lang="en-GB" sz="5400" dirty="0" smtClean="0"/>
              <a:t>donk</a:t>
            </a:r>
            <a:r>
              <a:rPr lang="en-GB" sz="5400" b="1" dirty="0" smtClean="0">
                <a:solidFill>
                  <a:srgbClr val="7030A0"/>
                </a:solidFill>
              </a:rPr>
              <a:t>ey</a:t>
            </a:r>
            <a:endParaRPr lang="en-GB" sz="5400" b="1" dirty="0">
              <a:solidFill>
                <a:srgbClr val="7030A0"/>
              </a:solidFill>
            </a:endParaRPr>
          </a:p>
        </p:txBody>
      </p:sp>
      <p:sp>
        <p:nvSpPr>
          <p:cNvPr id="10" name="TextBox 9"/>
          <p:cNvSpPr txBox="1"/>
          <p:nvPr/>
        </p:nvSpPr>
        <p:spPr>
          <a:xfrm>
            <a:off x="2654300" y="5568372"/>
            <a:ext cx="1981200" cy="923330"/>
          </a:xfrm>
          <a:prstGeom prst="rect">
            <a:avLst/>
          </a:prstGeom>
          <a:noFill/>
        </p:spPr>
        <p:txBody>
          <a:bodyPr wrap="square" rtlCol="0">
            <a:spAutoFit/>
          </a:bodyPr>
          <a:lstStyle/>
          <a:p>
            <a:r>
              <a:rPr lang="en-GB" sz="5400" dirty="0" smtClean="0"/>
              <a:t>s</a:t>
            </a:r>
            <a:r>
              <a:rPr lang="en-GB" sz="5400" b="1" dirty="0" smtClean="0">
                <a:solidFill>
                  <a:srgbClr val="7030A0"/>
                </a:solidFill>
              </a:rPr>
              <a:t>ea</a:t>
            </a:r>
            <a:endParaRPr lang="en-GB" sz="5400" b="1" dirty="0">
              <a:solidFill>
                <a:srgbClr val="7030A0"/>
              </a:solidFill>
            </a:endParaRPr>
          </a:p>
        </p:txBody>
      </p:sp>
      <p:sp>
        <p:nvSpPr>
          <p:cNvPr id="11" name="TextBox 10"/>
          <p:cNvSpPr txBox="1"/>
          <p:nvPr/>
        </p:nvSpPr>
        <p:spPr>
          <a:xfrm>
            <a:off x="4214018" y="5568372"/>
            <a:ext cx="1981200" cy="923330"/>
          </a:xfrm>
          <a:prstGeom prst="rect">
            <a:avLst/>
          </a:prstGeom>
          <a:noFill/>
        </p:spPr>
        <p:txBody>
          <a:bodyPr wrap="square" rtlCol="0">
            <a:spAutoFit/>
          </a:bodyPr>
          <a:lstStyle/>
          <a:p>
            <a:r>
              <a:rPr lang="en-GB" sz="5400" dirty="0" smtClean="0"/>
              <a:t>pon</a:t>
            </a:r>
            <a:r>
              <a:rPr lang="en-GB" sz="5400" b="1" dirty="0" smtClean="0">
                <a:solidFill>
                  <a:srgbClr val="7030A0"/>
                </a:solidFill>
              </a:rPr>
              <a:t>y</a:t>
            </a:r>
            <a:endParaRPr lang="en-GB" sz="5400" b="1" dirty="0">
              <a:solidFill>
                <a:srgbClr val="7030A0"/>
              </a:solidFill>
            </a:endParaRPr>
          </a:p>
        </p:txBody>
      </p:sp>
      <p:sp>
        <p:nvSpPr>
          <p:cNvPr id="12" name="TextBox 11"/>
          <p:cNvSpPr txBox="1"/>
          <p:nvPr/>
        </p:nvSpPr>
        <p:spPr>
          <a:xfrm>
            <a:off x="863600" y="5568392"/>
            <a:ext cx="1981200" cy="923330"/>
          </a:xfrm>
          <a:prstGeom prst="rect">
            <a:avLst/>
          </a:prstGeom>
          <a:noFill/>
        </p:spPr>
        <p:txBody>
          <a:bodyPr wrap="square" rtlCol="0">
            <a:spAutoFit/>
          </a:bodyPr>
          <a:lstStyle/>
          <a:p>
            <a:r>
              <a:rPr lang="en-GB" sz="5400" dirty="0" smtClean="0"/>
              <a:t>tr</a:t>
            </a:r>
            <a:r>
              <a:rPr lang="en-GB" sz="5400" b="1" dirty="0" smtClean="0">
                <a:solidFill>
                  <a:srgbClr val="7030A0"/>
                </a:solidFill>
              </a:rPr>
              <a:t>ee</a:t>
            </a:r>
            <a:endParaRPr lang="en-GB" sz="5400" b="1" dirty="0">
              <a:solidFill>
                <a:srgbClr val="7030A0"/>
              </a:solidFill>
            </a:endParaRPr>
          </a:p>
        </p:txBody>
      </p:sp>
      <p:sp>
        <p:nvSpPr>
          <p:cNvPr id="13" name="TextBox 12"/>
          <p:cNvSpPr txBox="1"/>
          <p:nvPr/>
        </p:nvSpPr>
        <p:spPr>
          <a:xfrm>
            <a:off x="9121376" y="5561444"/>
            <a:ext cx="2613423" cy="923330"/>
          </a:xfrm>
          <a:prstGeom prst="rect">
            <a:avLst/>
          </a:prstGeom>
          <a:noFill/>
        </p:spPr>
        <p:txBody>
          <a:bodyPr wrap="square" rtlCol="0">
            <a:spAutoFit/>
          </a:bodyPr>
          <a:lstStyle/>
          <a:p>
            <a:r>
              <a:rPr lang="en-GB" sz="5400" dirty="0" smtClean="0"/>
              <a:t>th</a:t>
            </a:r>
            <a:r>
              <a:rPr lang="en-GB" sz="5400" b="1" dirty="0" smtClean="0">
                <a:solidFill>
                  <a:srgbClr val="7030A0"/>
                </a:solidFill>
              </a:rPr>
              <a:t>e</a:t>
            </a:r>
            <a:r>
              <a:rPr lang="en-GB" sz="5400" dirty="0" smtClean="0"/>
              <a:t>m</a:t>
            </a:r>
            <a:r>
              <a:rPr lang="en-GB" sz="5400" b="1" dirty="0" smtClean="0">
                <a:solidFill>
                  <a:srgbClr val="7030A0"/>
                </a:solidFill>
              </a:rPr>
              <a:t>e</a:t>
            </a:r>
            <a:endParaRPr lang="en-GB" sz="5400" b="1" dirty="0">
              <a:solidFill>
                <a:srgbClr val="7030A0"/>
              </a:solidFill>
            </a:endParaRPr>
          </a:p>
        </p:txBody>
      </p:sp>
    </p:spTree>
    <p:extLst>
      <p:ext uri="{BB962C8B-B14F-4D97-AF65-F5344CB8AC3E}">
        <p14:creationId xmlns:p14="http://schemas.microsoft.com/office/powerpoint/2010/main" val="29832866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tx1"/>
                </a:solidFill>
              </a:rPr>
              <a:t>To be able to spell a word you need to be able to read it first</a:t>
            </a:r>
            <a:endParaRPr lang="en-GB" b="1" dirty="0">
              <a:solidFill>
                <a:schemeClr val="tx1"/>
              </a:solidFill>
            </a:endParaRPr>
          </a:p>
        </p:txBody>
      </p:sp>
      <p:sp>
        <p:nvSpPr>
          <p:cNvPr id="3" name="Content Placeholder 2"/>
          <p:cNvSpPr>
            <a:spLocks noGrp="1"/>
          </p:cNvSpPr>
          <p:nvPr>
            <p:ph idx="1"/>
          </p:nvPr>
        </p:nvSpPr>
        <p:spPr/>
        <p:txBody>
          <a:bodyPr>
            <a:normAutofit fontScale="77500" lnSpcReduction="20000"/>
          </a:bodyPr>
          <a:lstStyle/>
          <a:p>
            <a:r>
              <a:rPr lang="en-US" sz="2400" dirty="0">
                <a:solidFill>
                  <a:schemeClr val="tx1"/>
                </a:solidFill>
              </a:rPr>
              <a:t>To be a successful speller </a:t>
            </a:r>
            <a:r>
              <a:rPr lang="en-US" sz="2400" dirty="0" smtClean="0">
                <a:solidFill>
                  <a:schemeClr val="tx1"/>
                </a:solidFill>
              </a:rPr>
              <a:t>involves listening </a:t>
            </a:r>
            <a:r>
              <a:rPr lang="en-US" sz="2400" dirty="0">
                <a:solidFill>
                  <a:schemeClr val="tx1"/>
                </a:solidFill>
              </a:rPr>
              <a:t>to the sounds, reading fluently and comprehending the meanings of the words. </a:t>
            </a:r>
            <a:r>
              <a:rPr lang="en-US" sz="2400" dirty="0" smtClean="0">
                <a:solidFill>
                  <a:schemeClr val="tx1"/>
                </a:solidFill>
              </a:rPr>
              <a:t>For some this comes as a second nature for others it requires more effort. </a:t>
            </a:r>
            <a:endParaRPr lang="en-GB" sz="2400" dirty="0" smtClean="0">
              <a:solidFill>
                <a:schemeClr val="tx1"/>
              </a:solidFill>
            </a:endParaRPr>
          </a:p>
          <a:p>
            <a:r>
              <a:rPr lang="en-GB" sz="2400" dirty="0" smtClean="0">
                <a:solidFill>
                  <a:schemeClr val="tx1"/>
                </a:solidFill>
              </a:rPr>
              <a:t>It is important that children focus on the different sounds the letters are making when they read.</a:t>
            </a:r>
          </a:p>
          <a:p>
            <a:r>
              <a:rPr lang="en-GB" sz="2400" dirty="0" smtClean="0">
                <a:solidFill>
                  <a:schemeClr val="tx1"/>
                </a:solidFill>
              </a:rPr>
              <a:t>Sometimes children manage to read a word aloud correctly, making the right sounds simply by applying their semantic knowledge and the context of the sentence. </a:t>
            </a:r>
          </a:p>
          <a:p>
            <a:r>
              <a:rPr lang="en-GB" sz="2400" dirty="0" smtClean="0">
                <a:solidFill>
                  <a:schemeClr val="tx1"/>
                </a:solidFill>
              </a:rPr>
              <a:t>Therefore it is important to encourage your child to focus on the sounds which form a word. </a:t>
            </a:r>
            <a:r>
              <a:rPr lang="en-US" sz="2400" dirty="0">
                <a:solidFill>
                  <a:schemeClr val="tx1"/>
                </a:solidFill>
              </a:rPr>
              <a:t>You can help your child identify the sounds through asking them to close their eyes and listening carefully to you as you say the word aloud. Ask them to identify how many syllables were in the word and what they think the corresponding graphemes are.</a:t>
            </a:r>
          </a:p>
          <a:p>
            <a:endParaRPr lang="en-GB" sz="2400" dirty="0" smtClean="0">
              <a:solidFill>
                <a:schemeClr val="tx1"/>
              </a:solidFill>
            </a:endParaRPr>
          </a:p>
          <a:p>
            <a:pPr marL="0" indent="0">
              <a:buNone/>
            </a:pPr>
            <a:endParaRPr lang="en-GB" dirty="0"/>
          </a:p>
        </p:txBody>
      </p:sp>
    </p:spTree>
    <p:extLst>
      <p:ext uri="{BB962C8B-B14F-4D97-AF65-F5344CB8AC3E}">
        <p14:creationId xmlns:p14="http://schemas.microsoft.com/office/powerpoint/2010/main" val="14290578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dirty="0" smtClean="0">
                <a:solidFill>
                  <a:schemeClr val="tx1"/>
                </a:solidFill>
              </a:rPr>
              <a:t>When we read we only look at the first and last letter of a word- this makes learning spellings a challenge. </a:t>
            </a:r>
            <a:endParaRPr lang="en-GB" b="1" dirty="0">
              <a:solidFill>
                <a:schemeClr val="tx1"/>
              </a:solidFill>
            </a:endParaRPr>
          </a:p>
        </p:txBody>
      </p:sp>
      <p:sp>
        <p:nvSpPr>
          <p:cNvPr id="3" name="Content Placeholder 2"/>
          <p:cNvSpPr>
            <a:spLocks noGrp="1"/>
          </p:cNvSpPr>
          <p:nvPr>
            <p:ph idx="1"/>
          </p:nvPr>
        </p:nvSpPr>
        <p:spPr>
          <a:xfrm>
            <a:off x="817034" y="2566989"/>
            <a:ext cx="8596668" cy="3880773"/>
          </a:xfrm>
        </p:spPr>
        <p:txBody>
          <a:bodyPr>
            <a:normAutofit fontScale="92500"/>
          </a:bodyPr>
          <a:lstStyle/>
          <a:p>
            <a:pPr marL="0" indent="0">
              <a:buNone/>
            </a:pPr>
            <a:r>
              <a:rPr lang="en-GB" sz="2800" dirty="0">
                <a:solidFill>
                  <a:schemeClr val="tx1"/>
                </a:solidFill>
              </a:rPr>
              <a:t>I </a:t>
            </a:r>
            <a:r>
              <a:rPr lang="en-GB" sz="2800" dirty="0" err="1">
                <a:solidFill>
                  <a:schemeClr val="tx1"/>
                </a:solidFill>
              </a:rPr>
              <a:t>cnduo't</a:t>
            </a:r>
            <a:r>
              <a:rPr lang="en-GB" sz="2800" dirty="0">
                <a:solidFill>
                  <a:schemeClr val="tx1"/>
                </a:solidFill>
              </a:rPr>
              <a:t> </a:t>
            </a:r>
            <a:r>
              <a:rPr lang="en-GB" sz="2800" dirty="0" err="1">
                <a:solidFill>
                  <a:schemeClr val="tx1"/>
                </a:solidFill>
              </a:rPr>
              <a:t>bvleiee</a:t>
            </a:r>
            <a:r>
              <a:rPr lang="en-GB" sz="2800" dirty="0">
                <a:solidFill>
                  <a:schemeClr val="tx1"/>
                </a:solidFill>
              </a:rPr>
              <a:t> </a:t>
            </a:r>
            <a:r>
              <a:rPr lang="en-GB" sz="2800" dirty="0" err="1">
                <a:solidFill>
                  <a:schemeClr val="tx1"/>
                </a:solidFill>
              </a:rPr>
              <a:t>taht</a:t>
            </a:r>
            <a:r>
              <a:rPr lang="en-GB" sz="2800" dirty="0">
                <a:solidFill>
                  <a:schemeClr val="tx1"/>
                </a:solidFill>
              </a:rPr>
              <a:t> I </a:t>
            </a:r>
            <a:r>
              <a:rPr lang="en-GB" sz="2800" dirty="0" err="1">
                <a:solidFill>
                  <a:schemeClr val="tx1"/>
                </a:solidFill>
              </a:rPr>
              <a:t>culod</a:t>
            </a:r>
            <a:r>
              <a:rPr lang="en-GB" sz="2800" dirty="0">
                <a:solidFill>
                  <a:schemeClr val="tx1"/>
                </a:solidFill>
              </a:rPr>
              <a:t> </a:t>
            </a:r>
            <a:r>
              <a:rPr lang="en-GB" sz="2800" dirty="0" err="1">
                <a:solidFill>
                  <a:schemeClr val="tx1"/>
                </a:solidFill>
              </a:rPr>
              <a:t>aulaclty</a:t>
            </a:r>
            <a:r>
              <a:rPr lang="en-GB" sz="2800" dirty="0">
                <a:solidFill>
                  <a:schemeClr val="tx1"/>
                </a:solidFill>
              </a:rPr>
              <a:t> </a:t>
            </a:r>
            <a:r>
              <a:rPr lang="en-GB" sz="2800" dirty="0" err="1">
                <a:solidFill>
                  <a:schemeClr val="tx1"/>
                </a:solidFill>
              </a:rPr>
              <a:t>uesdtannrd</a:t>
            </a:r>
            <a:r>
              <a:rPr lang="en-GB" sz="2800" dirty="0">
                <a:solidFill>
                  <a:schemeClr val="tx1"/>
                </a:solidFill>
              </a:rPr>
              <a:t> </a:t>
            </a:r>
            <a:r>
              <a:rPr lang="en-US" sz="2800" dirty="0" err="1" smtClean="0">
                <a:solidFill>
                  <a:schemeClr val="tx1"/>
                </a:solidFill>
              </a:rPr>
              <a:t>waht</a:t>
            </a:r>
            <a:r>
              <a:rPr lang="en-US" sz="2800" dirty="0" smtClean="0">
                <a:solidFill>
                  <a:schemeClr val="tx1"/>
                </a:solidFill>
              </a:rPr>
              <a:t> </a:t>
            </a:r>
            <a:r>
              <a:rPr lang="en-US" sz="2800" dirty="0">
                <a:solidFill>
                  <a:schemeClr val="tx1"/>
                </a:solidFill>
              </a:rPr>
              <a:t>I was </a:t>
            </a:r>
            <a:r>
              <a:rPr lang="en-US" sz="2800" dirty="0" err="1">
                <a:solidFill>
                  <a:schemeClr val="tx1"/>
                </a:solidFill>
              </a:rPr>
              <a:t>rdnaieg</a:t>
            </a:r>
            <a:r>
              <a:rPr lang="en-US" sz="2800" dirty="0">
                <a:solidFill>
                  <a:schemeClr val="tx1"/>
                </a:solidFill>
              </a:rPr>
              <a:t>. </a:t>
            </a:r>
            <a:r>
              <a:rPr lang="en-US" sz="2800" dirty="0" err="1">
                <a:solidFill>
                  <a:schemeClr val="tx1"/>
                </a:solidFill>
              </a:rPr>
              <a:t>Unisg</a:t>
            </a:r>
            <a:r>
              <a:rPr lang="en-US" sz="2800" dirty="0">
                <a:solidFill>
                  <a:schemeClr val="tx1"/>
                </a:solidFill>
              </a:rPr>
              <a:t> the </a:t>
            </a:r>
            <a:r>
              <a:rPr lang="en-US" sz="2800" dirty="0" err="1">
                <a:solidFill>
                  <a:schemeClr val="tx1"/>
                </a:solidFill>
              </a:rPr>
              <a:t>icndeblire</a:t>
            </a:r>
            <a:r>
              <a:rPr lang="en-US" sz="2800" dirty="0">
                <a:solidFill>
                  <a:schemeClr val="tx1"/>
                </a:solidFill>
              </a:rPr>
              <a:t> </a:t>
            </a:r>
            <a:r>
              <a:rPr lang="en-US" sz="2800" dirty="0" err="1">
                <a:solidFill>
                  <a:schemeClr val="tx1"/>
                </a:solidFill>
              </a:rPr>
              <a:t>pweor</a:t>
            </a:r>
            <a:r>
              <a:rPr lang="en-US" sz="2800" dirty="0">
                <a:solidFill>
                  <a:schemeClr val="tx1"/>
                </a:solidFill>
              </a:rPr>
              <a:t> of </a:t>
            </a:r>
            <a:r>
              <a:rPr lang="en-US" sz="2800" dirty="0" smtClean="0">
                <a:solidFill>
                  <a:schemeClr val="tx1"/>
                </a:solidFill>
              </a:rPr>
              <a:t>the </a:t>
            </a:r>
            <a:r>
              <a:rPr lang="en-GB" sz="2800" dirty="0" err="1" smtClean="0">
                <a:solidFill>
                  <a:schemeClr val="tx1"/>
                </a:solidFill>
              </a:rPr>
              <a:t>hmuan</a:t>
            </a:r>
            <a:r>
              <a:rPr lang="en-GB" sz="2800" dirty="0" smtClean="0">
                <a:solidFill>
                  <a:schemeClr val="tx1"/>
                </a:solidFill>
              </a:rPr>
              <a:t> </a:t>
            </a:r>
            <a:r>
              <a:rPr lang="en-GB" sz="2800" dirty="0" err="1">
                <a:solidFill>
                  <a:schemeClr val="tx1"/>
                </a:solidFill>
              </a:rPr>
              <a:t>mnid</a:t>
            </a:r>
            <a:r>
              <a:rPr lang="en-GB" sz="2800" dirty="0">
                <a:solidFill>
                  <a:schemeClr val="tx1"/>
                </a:solidFill>
              </a:rPr>
              <a:t>, </a:t>
            </a:r>
            <a:r>
              <a:rPr lang="en-GB" sz="2800" dirty="0" err="1">
                <a:solidFill>
                  <a:schemeClr val="tx1"/>
                </a:solidFill>
              </a:rPr>
              <a:t>aocdcrnig</a:t>
            </a:r>
            <a:r>
              <a:rPr lang="en-GB" sz="2800" dirty="0">
                <a:solidFill>
                  <a:schemeClr val="tx1"/>
                </a:solidFill>
              </a:rPr>
              <a:t> to </a:t>
            </a:r>
            <a:r>
              <a:rPr lang="en-GB" sz="2800" dirty="0" err="1">
                <a:solidFill>
                  <a:schemeClr val="tx1"/>
                </a:solidFill>
              </a:rPr>
              <a:t>rseecrah</a:t>
            </a:r>
            <a:r>
              <a:rPr lang="en-GB" sz="2800" dirty="0">
                <a:solidFill>
                  <a:schemeClr val="tx1"/>
                </a:solidFill>
              </a:rPr>
              <a:t> at </a:t>
            </a:r>
            <a:r>
              <a:rPr lang="en-GB" sz="2800" dirty="0" err="1" smtClean="0">
                <a:solidFill>
                  <a:schemeClr val="tx1"/>
                </a:solidFill>
              </a:rPr>
              <a:t>Cmabrigde</a:t>
            </a:r>
            <a:r>
              <a:rPr lang="en-GB" sz="2800" dirty="0">
                <a:solidFill>
                  <a:schemeClr val="tx1"/>
                </a:solidFill>
              </a:rPr>
              <a:t> </a:t>
            </a:r>
            <a:r>
              <a:rPr lang="en-GB" sz="2800" dirty="0" err="1" smtClean="0">
                <a:solidFill>
                  <a:schemeClr val="tx1"/>
                </a:solidFill>
              </a:rPr>
              <a:t>Uinervtisy</a:t>
            </a:r>
            <a:r>
              <a:rPr lang="en-GB" sz="2800" dirty="0">
                <a:solidFill>
                  <a:schemeClr val="tx1"/>
                </a:solidFill>
              </a:rPr>
              <a:t>, it </a:t>
            </a:r>
            <a:r>
              <a:rPr lang="en-GB" sz="2800" dirty="0" err="1">
                <a:solidFill>
                  <a:schemeClr val="tx1"/>
                </a:solidFill>
              </a:rPr>
              <a:t>dseno't</a:t>
            </a:r>
            <a:r>
              <a:rPr lang="en-GB" sz="2800" dirty="0">
                <a:solidFill>
                  <a:schemeClr val="tx1"/>
                </a:solidFill>
              </a:rPr>
              <a:t> </a:t>
            </a:r>
            <a:r>
              <a:rPr lang="en-GB" sz="2800" dirty="0" err="1">
                <a:solidFill>
                  <a:schemeClr val="tx1"/>
                </a:solidFill>
              </a:rPr>
              <a:t>mttaer</a:t>
            </a:r>
            <a:r>
              <a:rPr lang="en-GB" sz="2800" dirty="0">
                <a:solidFill>
                  <a:schemeClr val="tx1"/>
                </a:solidFill>
              </a:rPr>
              <a:t> in </a:t>
            </a:r>
            <a:r>
              <a:rPr lang="en-GB" sz="2800" dirty="0" err="1">
                <a:solidFill>
                  <a:schemeClr val="tx1"/>
                </a:solidFill>
              </a:rPr>
              <a:t>waht</a:t>
            </a:r>
            <a:r>
              <a:rPr lang="en-GB" sz="2800" dirty="0">
                <a:solidFill>
                  <a:schemeClr val="tx1"/>
                </a:solidFill>
              </a:rPr>
              <a:t> </a:t>
            </a:r>
            <a:r>
              <a:rPr lang="en-GB" sz="2800" dirty="0" err="1">
                <a:solidFill>
                  <a:schemeClr val="tx1"/>
                </a:solidFill>
              </a:rPr>
              <a:t>oderr</a:t>
            </a:r>
            <a:r>
              <a:rPr lang="en-GB" sz="2800" dirty="0">
                <a:solidFill>
                  <a:schemeClr val="tx1"/>
                </a:solidFill>
              </a:rPr>
              <a:t> the </a:t>
            </a:r>
            <a:r>
              <a:rPr lang="en-GB" sz="2800" dirty="0" err="1">
                <a:solidFill>
                  <a:schemeClr val="tx1"/>
                </a:solidFill>
              </a:rPr>
              <a:t>lterets</a:t>
            </a:r>
            <a:r>
              <a:rPr lang="en-GB" sz="2800" dirty="0">
                <a:solidFill>
                  <a:schemeClr val="tx1"/>
                </a:solidFill>
              </a:rPr>
              <a:t> </a:t>
            </a:r>
            <a:r>
              <a:rPr lang="en-US" sz="2800" dirty="0" smtClean="0">
                <a:solidFill>
                  <a:schemeClr val="tx1"/>
                </a:solidFill>
              </a:rPr>
              <a:t>in </a:t>
            </a:r>
            <a:r>
              <a:rPr lang="en-US" sz="2800" dirty="0">
                <a:solidFill>
                  <a:schemeClr val="tx1"/>
                </a:solidFill>
              </a:rPr>
              <a:t>a </a:t>
            </a:r>
            <a:r>
              <a:rPr lang="en-US" sz="2800" dirty="0" err="1">
                <a:solidFill>
                  <a:schemeClr val="tx1"/>
                </a:solidFill>
              </a:rPr>
              <a:t>wrod</a:t>
            </a:r>
            <a:r>
              <a:rPr lang="en-US" sz="2800" dirty="0">
                <a:solidFill>
                  <a:schemeClr val="tx1"/>
                </a:solidFill>
              </a:rPr>
              <a:t> are, the </a:t>
            </a:r>
            <a:r>
              <a:rPr lang="en-US" sz="2800" dirty="0" err="1">
                <a:solidFill>
                  <a:schemeClr val="tx1"/>
                </a:solidFill>
              </a:rPr>
              <a:t>olny</a:t>
            </a:r>
            <a:r>
              <a:rPr lang="en-US" sz="2800" dirty="0">
                <a:solidFill>
                  <a:schemeClr val="tx1"/>
                </a:solidFill>
              </a:rPr>
              <a:t> </a:t>
            </a:r>
            <a:r>
              <a:rPr lang="en-US" sz="2800" dirty="0" err="1">
                <a:solidFill>
                  <a:schemeClr val="tx1"/>
                </a:solidFill>
              </a:rPr>
              <a:t>irpoamtnt</a:t>
            </a:r>
            <a:r>
              <a:rPr lang="en-US" sz="2800" dirty="0">
                <a:solidFill>
                  <a:schemeClr val="tx1"/>
                </a:solidFill>
              </a:rPr>
              <a:t> </a:t>
            </a:r>
            <a:r>
              <a:rPr lang="en-US" sz="2800" dirty="0" err="1">
                <a:solidFill>
                  <a:schemeClr val="tx1"/>
                </a:solidFill>
              </a:rPr>
              <a:t>tihng</a:t>
            </a:r>
            <a:r>
              <a:rPr lang="en-US" sz="2800" dirty="0">
                <a:solidFill>
                  <a:schemeClr val="tx1"/>
                </a:solidFill>
              </a:rPr>
              <a:t> is </a:t>
            </a:r>
            <a:r>
              <a:rPr lang="en-US" sz="2800" dirty="0" err="1">
                <a:solidFill>
                  <a:schemeClr val="tx1"/>
                </a:solidFill>
              </a:rPr>
              <a:t>taht</a:t>
            </a:r>
            <a:r>
              <a:rPr lang="en-US" sz="2800" dirty="0">
                <a:solidFill>
                  <a:schemeClr val="tx1"/>
                </a:solidFill>
              </a:rPr>
              <a:t> the </a:t>
            </a:r>
            <a:r>
              <a:rPr lang="en-US" sz="2800" dirty="0" err="1">
                <a:solidFill>
                  <a:schemeClr val="tx1"/>
                </a:solidFill>
              </a:rPr>
              <a:t>frsit</a:t>
            </a:r>
            <a:r>
              <a:rPr lang="en-US" sz="2800" dirty="0">
                <a:solidFill>
                  <a:schemeClr val="tx1"/>
                </a:solidFill>
              </a:rPr>
              <a:t> </a:t>
            </a:r>
            <a:r>
              <a:rPr lang="en-US" sz="2800" dirty="0" smtClean="0">
                <a:solidFill>
                  <a:schemeClr val="tx1"/>
                </a:solidFill>
              </a:rPr>
              <a:t>and </a:t>
            </a:r>
            <a:r>
              <a:rPr lang="en-US" sz="2800" dirty="0" err="1">
                <a:solidFill>
                  <a:schemeClr val="tx1"/>
                </a:solidFill>
              </a:rPr>
              <a:t>lsat</a:t>
            </a:r>
            <a:r>
              <a:rPr lang="en-US" sz="2800" dirty="0">
                <a:solidFill>
                  <a:schemeClr val="tx1"/>
                </a:solidFill>
              </a:rPr>
              <a:t> </a:t>
            </a:r>
            <a:r>
              <a:rPr lang="en-US" sz="2800" dirty="0" err="1">
                <a:solidFill>
                  <a:schemeClr val="tx1"/>
                </a:solidFill>
              </a:rPr>
              <a:t>ltteer</a:t>
            </a:r>
            <a:r>
              <a:rPr lang="en-US" sz="2800" dirty="0">
                <a:solidFill>
                  <a:schemeClr val="tx1"/>
                </a:solidFill>
              </a:rPr>
              <a:t> be in the </a:t>
            </a:r>
            <a:r>
              <a:rPr lang="en-US" sz="2800" dirty="0" err="1">
                <a:solidFill>
                  <a:schemeClr val="tx1"/>
                </a:solidFill>
              </a:rPr>
              <a:t>rhgit</a:t>
            </a:r>
            <a:r>
              <a:rPr lang="en-US" sz="2800" dirty="0">
                <a:solidFill>
                  <a:schemeClr val="tx1"/>
                </a:solidFill>
              </a:rPr>
              <a:t> </a:t>
            </a:r>
            <a:r>
              <a:rPr lang="en-US" sz="2800" dirty="0" err="1">
                <a:solidFill>
                  <a:schemeClr val="tx1"/>
                </a:solidFill>
              </a:rPr>
              <a:t>pclae</a:t>
            </a:r>
            <a:r>
              <a:rPr lang="en-US" sz="2800" dirty="0">
                <a:solidFill>
                  <a:schemeClr val="tx1"/>
                </a:solidFill>
              </a:rPr>
              <a:t>. The </a:t>
            </a:r>
            <a:r>
              <a:rPr lang="en-US" sz="2800" dirty="0" err="1">
                <a:solidFill>
                  <a:schemeClr val="tx1"/>
                </a:solidFill>
              </a:rPr>
              <a:t>rset</a:t>
            </a:r>
            <a:r>
              <a:rPr lang="en-US" sz="2800" dirty="0">
                <a:solidFill>
                  <a:schemeClr val="tx1"/>
                </a:solidFill>
              </a:rPr>
              <a:t> can be a </a:t>
            </a:r>
            <a:r>
              <a:rPr lang="en-US" sz="2800" dirty="0" err="1" smtClean="0">
                <a:solidFill>
                  <a:schemeClr val="tx1"/>
                </a:solidFill>
              </a:rPr>
              <a:t>taotl</a:t>
            </a:r>
            <a:r>
              <a:rPr lang="en-US" sz="2800" dirty="0" smtClean="0">
                <a:solidFill>
                  <a:schemeClr val="tx1"/>
                </a:solidFill>
              </a:rPr>
              <a:t> </a:t>
            </a:r>
            <a:r>
              <a:rPr lang="en-US" sz="2800" dirty="0" err="1">
                <a:solidFill>
                  <a:schemeClr val="tx1"/>
                </a:solidFill>
              </a:rPr>
              <a:t>mses</a:t>
            </a:r>
            <a:r>
              <a:rPr lang="en-US" sz="2800" dirty="0">
                <a:solidFill>
                  <a:schemeClr val="tx1"/>
                </a:solidFill>
              </a:rPr>
              <a:t> and you can </a:t>
            </a:r>
            <a:r>
              <a:rPr lang="en-US" sz="2800" dirty="0" err="1">
                <a:solidFill>
                  <a:schemeClr val="tx1"/>
                </a:solidFill>
              </a:rPr>
              <a:t>sitll</a:t>
            </a:r>
            <a:r>
              <a:rPr lang="en-US" sz="2800" dirty="0">
                <a:solidFill>
                  <a:schemeClr val="tx1"/>
                </a:solidFill>
              </a:rPr>
              <a:t> </a:t>
            </a:r>
            <a:r>
              <a:rPr lang="en-US" sz="2800" dirty="0" err="1">
                <a:solidFill>
                  <a:schemeClr val="tx1"/>
                </a:solidFill>
              </a:rPr>
              <a:t>raed</a:t>
            </a:r>
            <a:r>
              <a:rPr lang="en-US" sz="2800" dirty="0">
                <a:solidFill>
                  <a:schemeClr val="tx1"/>
                </a:solidFill>
              </a:rPr>
              <a:t> it </a:t>
            </a:r>
            <a:r>
              <a:rPr lang="en-US" sz="2800" dirty="0" err="1">
                <a:solidFill>
                  <a:schemeClr val="tx1"/>
                </a:solidFill>
              </a:rPr>
              <a:t>whoutit</a:t>
            </a:r>
            <a:r>
              <a:rPr lang="en-US" sz="2800" dirty="0">
                <a:solidFill>
                  <a:schemeClr val="tx1"/>
                </a:solidFill>
              </a:rPr>
              <a:t> a </a:t>
            </a:r>
            <a:r>
              <a:rPr lang="en-US" sz="2800" dirty="0" err="1">
                <a:solidFill>
                  <a:schemeClr val="tx1"/>
                </a:solidFill>
              </a:rPr>
              <a:t>pboerlm</a:t>
            </a:r>
            <a:r>
              <a:rPr lang="en-US" sz="2800" dirty="0">
                <a:solidFill>
                  <a:schemeClr val="tx1"/>
                </a:solidFill>
              </a:rPr>
              <a:t>. </a:t>
            </a:r>
            <a:r>
              <a:rPr lang="en-US" sz="2800" dirty="0" err="1" smtClean="0">
                <a:solidFill>
                  <a:schemeClr val="tx1"/>
                </a:solidFill>
              </a:rPr>
              <a:t>Tihs</a:t>
            </a:r>
            <a:r>
              <a:rPr lang="en-US" sz="2800" dirty="0" smtClean="0">
                <a:solidFill>
                  <a:schemeClr val="tx1"/>
                </a:solidFill>
              </a:rPr>
              <a:t> </a:t>
            </a:r>
            <a:r>
              <a:rPr lang="en-US" sz="2800" dirty="0">
                <a:solidFill>
                  <a:schemeClr val="tx1"/>
                </a:solidFill>
              </a:rPr>
              <a:t>is </a:t>
            </a:r>
            <a:r>
              <a:rPr lang="en-US" sz="2800" dirty="0" err="1">
                <a:solidFill>
                  <a:schemeClr val="tx1"/>
                </a:solidFill>
              </a:rPr>
              <a:t>bucseae</a:t>
            </a:r>
            <a:r>
              <a:rPr lang="en-US" sz="2800" dirty="0">
                <a:solidFill>
                  <a:schemeClr val="tx1"/>
                </a:solidFill>
              </a:rPr>
              <a:t> the </a:t>
            </a:r>
            <a:r>
              <a:rPr lang="en-US" sz="2800" dirty="0" err="1">
                <a:solidFill>
                  <a:schemeClr val="tx1"/>
                </a:solidFill>
              </a:rPr>
              <a:t>huamn</a:t>
            </a:r>
            <a:r>
              <a:rPr lang="en-US" sz="2800" dirty="0">
                <a:solidFill>
                  <a:schemeClr val="tx1"/>
                </a:solidFill>
              </a:rPr>
              <a:t> </a:t>
            </a:r>
            <a:r>
              <a:rPr lang="en-US" sz="2800" dirty="0" err="1">
                <a:solidFill>
                  <a:schemeClr val="tx1"/>
                </a:solidFill>
              </a:rPr>
              <a:t>mnid</a:t>
            </a:r>
            <a:r>
              <a:rPr lang="en-US" sz="2800" dirty="0">
                <a:solidFill>
                  <a:schemeClr val="tx1"/>
                </a:solidFill>
              </a:rPr>
              <a:t> </a:t>
            </a:r>
            <a:r>
              <a:rPr lang="en-US" sz="2800" dirty="0" err="1">
                <a:solidFill>
                  <a:schemeClr val="tx1"/>
                </a:solidFill>
              </a:rPr>
              <a:t>deos</a:t>
            </a:r>
            <a:r>
              <a:rPr lang="en-US" sz="2800" dirty="0">
                <a:solidFill>
                  <a:schemeClr val="tx1"/>
                </a:solidFill>
              </a:rPr>
              <a:t> not </a:t>
            </a:r>
            <a:r>
              <a:rPr lang="en-US" sz="2800" dirty="0" err="1">
                <a:solidFill>
                  <a:schemeClr val="tx1"/>
                </a:solidFill>
              </a:rPr>
              <a:t>raed</a:t>
            </a:r>
            <a:r>
              <a:rPr lang="en-US" sz="2800" dirty="0">
                <a:solidFill>
                  <a:schemeClr val="tx1"/>
                </a:solidFill>
              </a:rPr>
              <a:t> </a:t>
            </a:r>
            <a:r>
              <a:rPr lang="en-US" sz="2800" dirty="0" err="1">
                <a:solidFill>
                  <a:schemeClr val="tx1"/>
                </a:solidFill>
              </a:rPr>
              <a:t>ervey</a:t>
            </a:r>
            <a:r>
              <a:rPr lang="en-US" sz="2800" dirty="0">
                <a:solidFill>
                  <a:schemeClr val="tx1"/>
                </a:solidFill>
              </a:rPr>
              <a:t> </a:t>
            </a:r>
            <a:r>
              <a:rPr lang="en-US" sz="2800" dirty="0" err="1" smtClean="0">
                <a:solidFill>
                  <a:schemeClr val="tx1"/>
                </a:solidFill>
              </a:rPr>
              <a:t>ltteer</a:t>
            </a:r>
            <a:r>
              <a:rPr lang="en-US" sz="2800" dirty="0" smtClean="0">
                <a:solidFill>
                  <a:schemeClr val="tx1"/>
                </a:solidFill>
              </a:rPr>
              <a:t> </a:t>
            </a:r>
            <a:r>
              <a:rPr lang="en-US" sz="2800" dirty="0">
                <a:solidFill>
                  <a:schemeClr val="tx1"/>
                </a:solidFill>
              </a:rPr>
              <a:t>by </a:t>
            </a:r>
            <a:r>
              <a:rPr lang="en-US" sz="2800" dirty="0" err="1">
                <a:solidFill>
                  <a:schemeClr val="tx1"/>
                </a:solidFill>
              </a:rPr>
              <a:t>istlef</a:t>
            </a:r>
            <a:r>
              <a:rPr lang="en-US" sz="2800" dirty="0">
                <a:solidFill>
                  <a:schemeClr val="tx1"/>
                </a:solidFill>
              </a:rPr>
              <a:t>, but the </a:t>
            </a:r>
            <a:r>
              <a:rPr lang="en-US" sz="2800" dirty="0" err="1">
                <a:solidFill>
                  <a:schemeClr val="tx1"/>
                </a:solidFill>
              </a:rPr>
              <a:t>wrod</a:t>
            </a:r>
            <a:r>
              <a:rPr lang="en-US" sz="2800" dirty="0">
                <a:solidFill>
                  <a:schemeClr val="tx1"/>
                </a:solidFill>
              </a:rPr>
              <a:t> as a </a:t>
            </a:r>
            <a:r>
              <a:rPr lang="en-US" sz="2800" dirty="0" err="1">
                <a:solidFill>
                  <a:schemeClr val="tx1"/>
                </a:solidFill>
              </a:rPr>
              <a:t>wlohe</a:t>
            </a:r>
            <a:r>
              <a:rPr lang="en-US" sz="2800" dirty="0">
                <a:solidFill>
                  <a:schemeClr val="tx1"/>
                </a:solidFill>
              </a:rPr>
              <a:t>. </a:t>
            </a:r>
            <a:r>
              <a:rPr lang="en-GB" sz="2800" dirty="0" err="1" smtClean="0">
                <a:solidFill>
                  <a:schemeClr val="tx1"/>
                </a:solidFill>
              </a:rPr>
              <a:t>Aaznmig</a:t>
            </a:r>
            <a:r>
              <a:rPr lang="en-GB" sz="2800" dirty="0">
                <a:solidFill>
                  <a:schemeClr val="tx1"/>
                </a:solidFill>
              </a:rPr>
              <a:t>, huh?</a:t>
            </a:r>
          </a:p>
          <a:p>
            <a:endParaRPr lang="en-GB" dirty="0"/>
          </a:p>
        </p:txBody>
      </p:sp>
    </p:spTree>
    <p:extLst>
      <p:ext uri="{BB962C8B-B14F-4D97-AF65-F5344CB8AC3E}">
        <p14:creationId xmlns:p14="http://schemas.microsoft.com/office/powerpoint/2010/main" val="32146022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71500"/>
            <a:ext cx="8596668" cy="1320800"/>
          </a:xfrm>
        </p:spPr>
        <p:txBody>
          <a:bodyPr/>
          <a:lstStyle/>
          <a:p>
            <a:pPr algn="ctr"/>
            <a:r>
              <a:rPr lang="en-US" b="1" dirty="0">
                <a:solidFill>
                  <a:schemeClr val="tx1"/>
                </a:solidFill>
              </a:rPr>
              <a:t>Your brain doesn’t read vowels!</a:t>
            </a:r>
            <a:br>
              <a:rPr lang="en-US" b="1" dirty="0">
                <a:solidFill>
                  <a:schemeClr val="tx1"/>
                </a:solidFill>
              </a:rPr>
            </a:br>
            <a:endParaRPr lang="en-GB" dirty="0">
              <a:solidFill>
                <a:schemeClr val="tx1"/>
              </a:solidFill>
            </a:endParaRPr>
          </a:p>
        </p:txBody>
      </p:sp>
      <p:sp>
        <p:nvSpPr>
          <p:cNvPr id="3" name="Content Placeholder 2"/>
          <p:cNvSpPr>
            <a:spLocks noGrp="1"/>
          </p:cNvSpPr>
          <p:nvPr>
            <p:ph idx="1"/>
          </p:nvPr>
        </p:nvSpPr>
        <p:spPr/>
        <p:txBody>
          <a:bodyPr>
            <a:normAutofit fontScale="92500" lnSpcReduction="10000"/>
          </a:bodyPr>
          <a:lstStyle/>
          <a:p>
            <a:r>
              <a:rPr lang="en-US" sz="2400" dirty="0" smtClean="0">
                <a:solidFill>
                  <a:schemeClr val="tx1"/>
                </a:solidFill>
              </a:rPr>
              <a:t>As </a:t>
            </a:r>
            <a:r>
              <a:rPr lang="en-US" sz="2400" dirty="0">
                <a:solidFill>
                  <a:schemeClr val="tx1"/>
                </a:solidFill>
              </a:rPr>
              <a:t>long as the first and last letter is there </a:t>
            </a:r>
            <a:r>
              <a:rPr lang="en-US" sz="2400" dirty="0" smtClean="0">
                <a:solidFill>
                  <a:schemeClr val="tx1"/>
                </a:solidFill>
              </a:rPr>
              <a:t>you </a:t>
            </a:r>
            <a:r>
              <a:rPr lang="en-US" sz="2400" dirty="0">
                <a:solidFill>
                  <a:schemeClr val="tx1"/>
                </a:solidFill>
              </a:rPr>
              <a:t>can read a word- the brain looks at the </a:t>
            </a:r>
            <a:r>
              <a:rPr lang="en-GB" sz="2400" dirty="0" smtClean="0">
                <a:solidFill>
                  <a:schemeClr val="tx1"/>
                </a:solidFill>
              </a:rPr>
              <a:t>layout/pattern </a:t>
            </a:r>
            <a:r>
              <a:rPr lang="en-GB" sz="2400" dirty="0">
                <a:solidFill>
                  <a:schemeClr val="tx1"/>
                </a:solidFill>
              </a:rPr>
              <a:t>of </a:t>
            </a:r>
            <a:r>
              <a:rPr lang="en-GB" sz="2400" dirty="0" smtClean="0">
                <a:solidFill>
                  <a:schemeClr val="tx1"/>
                </a:solidFill>
              </a:rPr>
              <a:t>letters.</a:t>
            </a:r>
          </a:p>
          <a:p>
            <a:r>
              <a:rPr lang="en-US" sz="2400" dirty="0" smtClean="0">
                <a:solidFill>
                  <a:schemeClr val="tx1"/>
                </a:solidFill>
              </a:rPr>
              <a:t>This </a:t>
            </a:r>
            <a:r>
              <a:rPr lang="en-US" sz="2400" dirty="0">
                <a:solidFill>
                  <a:schemeClr val="tx1"/>
                </a:solidFill>
              </a:rPr>
              <a:t>makes learning spellings a little bit of a </a:t>
            </a:r>
            <a:r>
              <a:rPr lang="en-US" sz="2400" dirty="0" smtClean="0">
                <a:solidFill>
                  <a:schemeClr val="tx1"/>
                </a:solidFill>
              </a:rPr>
              <a:t>challenge</a:t>
            </a:r>
            <a:r>
              <a:rPr lang="en-US" sz="2400" dirty="0">
                <a:solidFill>
                  <a:schemeClr val="tx1"/>
                </a:solidFill>
              </a:rPr>
              <a:t>. The key is to get the children to focus on </a:t>
            </a:r>
            <a:r>
              <a:rPr lang="en-US" sz="2400" dirty="0" smtClean="0">
                <a:solidFill>
                  <a:schemeClr val="tx1"/>
                </a:solidFill>
              </a:rPr>
              <a:t>the </a:t>
            </a:r>
            <a:r>
              <a:rPr lang="en-US" sz="2400" dirty="0">
                <a:solidFill>
                  <a:schemeClr val="tx1"/>
                </a:solidFill>
              </a:rPr>
              <a:t>sounds (syllables) which make up each word. </a:t>
            </a:r>
            <a:endParaRPr lang="en-US" sz="2400" dirty="0" smtClean="0">
              <a:solidFill>
                <a:schemeClr val="tx1"/>
              </a:solidFill>
            </a:endParaRPr>
          </a:p>
          <a:p>
            <a:r>
              <a:rPr lang="en-US" sz="2400" dirty="0" smtClean="0">
                <a:solidFill>
                  <a:schemeClr val="tx1"/>
                </a:solidFill>
              </a:rPr>
              <a:t>Write out the weekly spellings and ask your child to segment the word into sounds by cutting the word into pieces. You could then lay these sounds out on the table top. Muddle them up. Set a timer. How many words can your child make? </a:t>
            </a:r>
            <a:endParaRPr lang="en-US" sz="2400" dirty="0">
              <a:solidFill>
                <a:schemeClr val="tx1"/>
              </a:solidFill>
            </a:endParaRPr>
          </a:p>
          <a:p>
            <a:pPr marL="0" indent="0">
              <a:buNone/>
            </a:pPr>
            <a:endParaRPr lang="en-GB" dirty="0" smtClean="0"/>
          </a:p>
          <a:p>
            <a:pPr marL="0" indent="0">
              <a:buNone/>
            </a:pPr>
            <a:r>
              <a:rPr lang="en-GB" b="1" dirty="0" smtClean="0">
                <a:ln w="22225">
                  <a:solidFill>
                    <a:schemeClr val="accent2"/>
                  </a:solidFill>
                  <a:prstDash val="solid"/>
                </a:ln>
                <a:solidFill>
                  <a:schemeClr val="accent2">
                    <a:lumMod val="40000"/>
                    <a:lumOff val="60000"/>
                  </a:schemeClr>
                </a:solidFill>
              </a:rPr>
              <a:t>Activity 1</a:t>
            </a:r>
            <a:endParaRPr lang="en-GB"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915614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u="sng" dirty="0" smtClean="0">
                <a:solidFill>
                  <a:schemeClr val="tx1"/>
                </a:solidFill>
              </a:rPr>
              <a:t>Baby vowel or adult vowel?</a:t>
            </a:r>
            <a:endParaRPr lang="en-GB" u="sng" dirty="0">
              <a:solidFill>
                <a:schemeClr val="tx1"/>
              </a:solidFill>
            </a:endParaRPr>
          </a:p>
        </p:txBody>
      </p:sp>
      <p:sp>
        <p:nvSpPr>
          <p:cNvPr id="3" name="Content Placeholder 2"/>
          <p:cNvSpPr>
            <a:spLocks noGrp="1"/>
          </p:cNvSpPr>
          <p:nvPr>
            <p:ph idx="1"/>
          </p:nvPr>
        </p:nvSpPr>
        <p:spPr>
          <a:xfrm>
            <a:off x="677334" y="1538289"/>
            <a:ext cx="8596668" cy="3880773"/>
          </a:xfrm>
        </p:spPr>
        <p:txBody>
          <a:bodyPr>
            <a:noAutofit/>
          </a:bodyPr>
          <a:lstStyle/>
          <a:p>
            <a:pPr lvl="0"/>
            <a:r>
              <a:rPr lang="en-GB" sz="2800" dirty="0">
                <a:solidFill>
                  <a:schemeClr val="tx1"/>
                </a:solidFill>
              </a:rPr>
              <a:t>If the vowel is followed by a letter then the baby is protected by a blanket so it will make a baby sound. If there isn’t a letter following the vowel the vowel makes the adult sound. </a:t>
            </a:r>
            <a:endParaRPr lang="en-GB" sz="2800" dirty="0" smtClean="0">
              <a:solidFill>
                <a:schemeClr val="tx1"/>
              </a:solidFill>
            </a:endParaRPr>
          </a:p>
          <a:p>
            <a:pPr marL="0" lvl="0" indent="0">
              <a:buNone/>
            </a:pPr>
            <a:r>
              <a:rPr lang="en-GB" sz="2800" dirty="0" smtClean="0">
                <a:solidFill>
                  <a:schemeClr val="tx1"/>
                </a:solidFill>
              </a:rPr>
              <a:t>Tr</a:t>
            </a:r>
            <a:r>
              <a:rPr lang="en-GB" sz="2800" dirty="0" smtClean="0">
                <a:solidFill>
                  <a:srgbClr val="002060"/>
                </a:solidFill>
              </a:rPr>
              <a:t>ee</a:t>
            </a:r>
            <a:r>
              <a:rPr lang="en-GB" sz="2800" dirty="0" smtClean="0">
                <a:solidFill>
                  <a:schemeClr val="tx1"/>
                </a:solidFill>
              </a:rPr>
              <a:t> – no letter following the vowel so it is an adult.</a:t>
            </a:r>
          </a:p>
          <a:p>
            <a:pPr marL="0" lvl="0" indent="0">
              <a:buNone/>
            </a:pPr>
            <a:r>
              <a:rPr lang="en-GB" sz="2800" dirty="0" smtClean="0">
                <a:solidFill>
                  <a:schemeClr val="tx1"/>
                </a:solidFill>
              </a:rPr>
              <a:t>Tr</a:t>
            </a:r>
            <a:r>
              <a:rPr lang="en-GB" sz="2800" dirty="0" smtClean="0">
                <a:solidFill>
                  <a:srgbClr val="002060"/>
                </a:solidFill>
              </a:rPr>
              <a:t>a</a:t>
            </a:r>
            <a:r>
              <a:rPr lang="en-GB" sz="2800" dirty="0" smtClean="0">
                <a:solidFill>
                  <a:schemeClr val="tx1"/>
                </a:solidFill>
              </a:rPr>
              <a:t>mp – there is a letter after the vowel so it is being protected by that letter. This letter is the blanket so it is a baby vowel. </a:t>
            </a:r>
            <a:endParaRPr lang="en-GB" sz="2800" dirty="0">
              <a:solidFill>
                <a:schemeClr val="tx1"/>
              </a:solidFill>
            </a:endParaRPr>
          </a:p>
          <a:p>
            <a:pPr lvl="0"/>
            <a:r>
              <a:rPr lang="en-GB" sz="2800" dirty="0" smtClean="0">
                <a:solidFill>
                  <a:schemeClr val="tx1"/>
                </a:solidFill>
              </a:rPr>
              <a:t>Odd </a:t>
            </a:r>
            <a:r>
              <a:rPr lang="en-GB" sz="2800" dirty="0">
                <a:solidFill>
                  <a:schemeClr val="tx1"/>
                </a:solidFill>
              </a:rPr>
              <a:t>word that doesn’t follow the </a:t>
            </a:r>
            <a:r>
              <a:rPr lang="en-GB" sz="2800" dirty="0" smtClean="0">
                <a:solidFill>
                  <a:schemeClr val="tx1"/>
                </a:solidFill>
              </a:rPr>
              <a:t>rule.</a:t>
            </a:r>
            <a:endParaRPr lang="en-GB" sz="2800" dirty="0">
              <a:solidFill>
                <a:schemeClr val="tx1"/>
              </a:solidFill>
            </a:endParaRPr>
          </a:p>
        </p:txBody>
      </p:sp>
    </p:spTree>
    <p:extLst>
      <p:ext uri="{BB962C8B-B14F-4D97-AF65-F5344CB8AC3E}">
        <p14:creationId xmlns:p14="http://schemas.microsoft.com/office/powerpoint/2010/main" val="17341024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solidFill>
                  <a:schemeClr val="tx1"/>
                </a:solidFill>
              </a:rPr>
              <a:t>72 common sounds in the English language </a:t>
            </a:r>
            <a:endParaRPr lang="en-GB" b="1" u="sng" dirty="0">
              <a:solidFill>
                <a:schemeClr val="tx1"/>
              </a:solidFill>
            </a:endParaRPr>
          </a:p>
        </p:txBody>
      </p:sp>
      <p:sp>
        <p:nvSpPr>
          <p:cNvPr id="3" name="Content Placeholder 2"/>
          <p:cNvSpPr>
            <a:spLocks noGrp="1"/>
          </p:cNvSpPr>
          <p:nvPr>
            <p:ph idx="1"/>
          </p:nvPr>
        </p:nvSpPr>
        <p:spPr/>
        <p:txBody>
          <a:bodyPr>
            <a:normAutofit fontScale="92500" lnSpcReduction="20000"/>
          </a:bodyPr>
          <a:lstStyle/>
          <a:p>
            <a:r>
              <a:rPr lang="en-GB" sz="2800" dirty="0" smtClean="0">
                <a:solidFill>
                  <a:schemeClr val="tx1"/>
                </a:solidFill>
              </a:rPr>
              <a:t>Rhyming Tennis </a:t>
            </a:r>
          </a:p>
          <a:p>
            <a:r>
              <a:rPr lang="en-GB" sz="2800" dirty="0" smtClean="0">
                <a:solidFill>
                  <a:schemeClr val="tx1"/>
                </a:solidFill>
              </a:rPr>
              <a:t>Pick a grapheme sound e.g., </a:t>
            </a:r>
            <a:r>
              <a:rPr lang="en-GB" sz="2800" dirty="0" err="1" smtClean="0">
                <a:solidFill>
                  <a:schemeClr val="tx1"/>
                </a:solidFill>
              </a:rPr>
              <a:t>ain</a:t>
            </a:r>
            <a:r>
              <a:rPr lang="en-GB" sz="2800" dirty="0" smtClean="0">
                <a:solidFill>
                  <a:schemeClr val="tx1"/>
                </a:solidFill>
              </a:rPr>
              <a:t> and take turns to call out a word that has that pattern in it. </a:t>
            </a:r>
          </a:p>
          <a:p>
            <a:r>
              <a:rPr lang="en-GB" sz="2800" dirty="0" smtClean="0">
                <a:solidFill>
                  <a:schemeClr val="tx1"/>
                </a:solidFill>
              </a:rPr>
              <a:t>Each child calls out the word, speed writes it down and spells the word aloud in adult letters and the syllable sounds. The aim is to keep going until your opponent can no longer think of a word. </a:t>
            </a:r>
          </a:p>
          <a:p>
            <a:pPr marL="0" indent="0">
              <a:buNone/>
            </a:pPr>
            <a:endParaRPr lang="en-GB" dirty="0" smtClean="0"/>
          </a:p>
          <a:p>
            <a:pPr marL="0" indent="0">
              <a:buNone/>
            </a:pPr>
            <a:endParaRPr lang="en-GB" dirty="0"/>
          </a:p>
          <a:p>
            <a:pPr marL="0" indent="0">
              <a:buNone/>
            </a:pPr>
            <a:r>
              <a:rPr lang="en-GB" b="1" dirty="0" smtClean="0">
                <a:ln w="22225">
                  <a:solidFill>
                    <a:schemeClr val="accent2"/>
                  </a:solidFill>
                  <a:prstDash val="solid"/>
                </a:ln>
                <a:solidFill>
                  <a:schemeClr val="accent2">
                    <a:lumMod val="40000"/>
                    <a:lumOff val="60000"/>
                  </a:schemeClr>
                </a:solidFill>
              </a:rPr>
              <a:t>Activity 2 </a:t>
            </a:r>
            <a:endParaRPr lang="en-GB"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2600870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0566" y="569297"/>
            <a:ext cx="8596668" cy="1320800"/>
          </a:xfrm>
        </p:spPr>
        <p:txBody>
          <a:bodyPr/>
          <a:lstStyle/>
          <a:p>
            <a:pPr algn="r"/>
            <a:r>
              <a:rPr lang="en-GB" b="1" u="sng" dirty="0">
                <a:solidFill>
                  <a:schemeClr val="tx1"/>
                </a:solidFill>
              </a:rPr>
              <a:t>Odd one out game </a:t>
            </a:r>
            <a:r>
              <a:rPr lang="en-GB" b="1" u="sng" dirty="0"/>
              <a:t/>
            </a:r>
            <a:br>
              <a:rPr lang="en-GB" b="1" u="sng" dirty="0"/>
            </a:br>
            <a:endParaRPr lang="en-GB" dirty="0"/>
          </a:p>
        </p:txBody>
      </p:sp>
      <p:sp>
        <p:nvSpPr>
          <p:cNvPr id="7" name="TextBox 6"/>
          <p:cNvSpPr txBox="1"/>
          <p:nvPr/>
        </p:nvSpPr>
        <p:spPr>
          <a:xfrm>
            <a:off x="1955800" y="1890097"/>
            <a:ext cx="2882900" cy="4955203"/>
          </a:xfrm>
          <a:prstGeom prst="rect">
            <a:avLst/>
          </a:prstGeom>
          <a:noFill/>
        </p:spPr>
        <p:txBody>
          <a:bodyPr wrap="square" rtlCol="0">
            <a:spAutoFit/>
          </a:bodyPr>
          <a:lstStyle/>
          <a:p>
            <a:r>
              <a:rPr lang="en-GB" sz="4000" dirty="0" err="1" smtClean="0"/>
              <a:t>Wos</a:t>
            </a:r>
            <a:endParaRPr lang="en-GB" sz="4000" dirty="0" smtClean="0"/>
          </a:p>
          <a:p>
            <a:endParaRPr lang="en-GB" sz="4000" dirty="0" smtClean="0"/>
          </a:p>
          <a:p>
            <a:r>
              <a:rPr lang="en-GB" sz="4000" dirty="0" smtClean="0"/>
              <a:t>Woz</a:t>
            </a:r>
          </a:p>
          <a:p>
            <a:endParaRPr lang="en-GB" sz="4000" dirty="0" smtClean="0"/>
          </a:p>
          <a:p>
            <a:r>
              <a:rPr lang="en-GB" sz="4000" dirty="0" err="1" smtClean="0"/>
              <a:t>Whas</a:t>
            </a:r>
            <a:endParaRPr lang="en-GB" sz="4000" dirty="0" smtClean="0"/>
          </a:p>
          <a:p>
            <a:endParaRPr lang="en-GB" sz="4000" dirty="0" smtClean="0"/>
          </a:p>
          <a:p>
            <a:r>
              <a:rPr lang="en-GB" sz="4000" dirty="0" smtClean="0"/>
              <a:t>Was </a:t>
            </a:r>
          </a:p>
          <a:p>
            <a:endParaRPr lang="en-GB" dirty="0" smtClean="0"/>
          </a:p>
          <a:p>
            <a:endParaRPr lang="en-GB" dirty="0"/>
          </a:p>
        </p:txBody>
      </p:sp>
      <p:sp>
        <p:nvSpPr>
          <p:cNvPr id="9" name="Title 1"/>
          <p:cNvSpPr txBox="1">
            <a:spLocks/>
          </p:cNvSpPr>
          <p:nvPr/>
        </p:nvSpPr>
        <p:spPr>
          <a:xfrm>
            <a:off x="1136349" y="569297"/>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b="1" u="sng" dirty="0" smtClean="0">
                <a:solidFill>
                  <a:schemeClr val="tx1"/>
                </a:solidFill>
              </a:rPr>
              <a:t>Missing letter games </a:t>
            </a:r>
            <a:r>
              <a:rPr lang="en-GB" b="1" u="sng" dirty="0" smtClean="0"/>
              <a:t/>
            </a:r>
            <a:br>
              <a:rPr lang="en-GB" b="1" u="sng" dirty="0" smtClean="0"/>
            </a:br>
            <a:endParaRPr lang="en-GB" dirty="0"/>
          </a:p>
        </p:txBody>
      </p:sp>
      <p:sp>
        <p:nvSpPr>
          <p:cNvPr id="10" name="TextBox 9"/>
          <p:cNvSpPr txBox="1"/>
          <p:nvPr/>
        </p:nvSpPr>
        <p:spPr>
          <a:xfrm>
            <a:off x="6719388" y="1650611"/>
            <a:ext cx="2882900" cy="1877437"/>
          </a:xfrm>
          <a:prstGeom prst="rect">
            <a:avLst/>
          </a:prstGeom>
          <a:noFill/>
        </p:spPr>
        <p:txBody>
          <a:bodyPr wrap="square" rtlCol="0">
            <a:spAutoFit/>
          </a:bodyPr>
          <a:lstStyle/>
          <a:p>
            <a:r>
              <a:rPr lang="en-GB" sz="4000" dirty="0" smtClean="0"/>
              <a:t>S_ _ p </a:t>
            </a:r>
          </a:p>
          <a:p>
            <a:endParaRPr lang="en-GB" sz="4000" dirty="0" smtClean="0"/>
          </a:p>
          <a:p>
            <a:endParaRPr lang="en-GB" dirty="0"/>
          </a:p>
          <a:p>
            <a:endParaRPr lang="en-GB" dirty="0"/>
          </a:p>
        </p:txBody>
      </p:sp>
      <p:sp>
        <p:nvSpPr>
          <p:cNvPr id="14" name="TextBox 13"/>
          <p:cNvSpPr txBox="1"/>
          <p:nvPr/>
        </p:nvSpPr>
        <p:spPr>
          <a:xfrm>
            <a:off x="5786846" y="3161210"/>
            <a:ext cx="4153988" cy="954107"/>
          </a:xfrm>
          <a:prstGeom prst="rect">
            <a:avLst/>
          </a:prstGeom>
          <a:noFill/>
        </p:spPr>
        <p:txBody>
          <a:bodyPr wrap="square" rtlCol="0">
            <a:spAutoFit/>
          </a:bodyPr>
          <a:lstStyle/>
          <a:p>
            <a:pPr algn="ctr"/>
            <a:r>
              <a:rPr lang="en-GB" sz="2800" dirty="0" smtClean="0"/>
              <a:t>What letters could you put in the gap?</a:t>
            </a:r>
            <a:endParaRPr lang="en-GB" sz="2800" dirty="0"/>
          </a:p>
        </p:txBody>
      </p:sp>
      <p:sp>
        <p:nvSpPr>
          <p:cNvPr id="16" name="Rectangle 15"/>
          <p:cNvSpPr/>
          <p:nvPr/>
        </p:nvSpPr>
        <p:spPr>
          <a:xfrm>
            <a:off x="6719388" y="4224641"/>
            <a:ext cx="3478875" cy="1446550"/>
          </a:xfrm>
          <a:prstGeom prst="rect">
            <a:avLst/>
          </a:prstGeom>
        </p:spPr>
        <p:txBody>
          <a:bodyPr wrap="square">
            <a:spAutoFit/>
          </a:bodyPr>
          <a:lstStyle/>
          <a:p>
            <a:r>
              <a:rPr lang="en-GB" sz="4400" dirty="0" smtClean="0"/>
              <a:t>St</a:t>
            </a:r>
            <a:r>
              <a:rPr lang="en-GB" sz="4400" dirty="0" smtClean="0">
                <a:solidFill>
                  <a:schemeClr val="accent2"/>
                </a:solidFill>
              </a:rPr>
              <a:t>am</a:t>
            </a:r>
            <a:r>
              <a:rPr lang="en-GB" sz="4400" dirty="0" smtClean="0"/>
              <a:t>p</a:t>
            </a:r>
          </a:p>
          <a:p>
            <a:r>
              <a:rPr lang="en-GB" sz="4400" dirty="0" smtClean="0"/>
              <a:t>St</a:t>
            </a:r>
            <a:r>
              <a:rPr lang="en-GB" sz="4400" dirty="0" smtClean="0">
                <a:solidFill>
                  <a:schemeClr val="accent2"/>
                </a:solidFill>
              </a:rPr>
              <a:t>ee</a:t>
            </a:r>
            <a:r>
              <a:rPr lang="en-GB" sz="4400" dirty="0" smtClean="0"/>
              <a:t>p  </a:t>
            </a:r>
            <a:r>
              <a:rPr lang="en-GB" dirty="0" smtClean="0"/>
              <a:t> </a:t>
            </a:r>
            <a:endParaRPr lang="en-GB" dirty="0"/>
          </a:p>
        </p:txBody>
      </p:sp>
    </p:spTree>
    <p:extLst>
      <p:ext uri="{BB962C8B-B14F-4D97-AF65-F5344CB8AC3E}">
        <p14:creationId xmlns:p14="http://schemas.microsoft.com/office/powerpoint/2010/main" val="13009985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82700" y="40756"/>
            <a:ext cx="7188200" cy="923330"/>
          </a:xfrm>
          <a:prstGeom prst="rect">
            <a:avLst/>
          </a:prstGeom>
          <a:noFill/>
        </p:spPr>
        <p:txBody>
          <a:bodyPr wrap="square" rtlCol="0">
            <a:spAutoFit/>
          </a:bodyPr>
          <a:lstStyle/>
          <a:p>
            <a:pPr algn="ctr"/>
            <a:r>
              <a:rPr lang="en-GB" sz="3600" b="1" u="sng" dirty="0"/>
              <a:t>Missing letters</a:t>
            </a:r>
            <a:r>
              <a:rPr lang="en-GB" b="1" u="sng" dirty="0"/>
              <a:t>.</a:t>
            </a:r>
          </a:p>
          <a:p>
            <a:endParaRPr lang="en-GB" dirty="0"/>
          </a:p>
        </p:txBody>
      </p:sp>
      <p:sp>
        <p:nvSpPr>
          <p:cNvPr id="5" name="TextBox 4"/>
          <p:cNvSpPr txBox="1"/>
          <p:nvPr/>
        </p:nvSpPr>
        <p:spPr>
          <a:xfrm>
            <a:off x="952500" y="1955798"/>
            <a:ext cx="3111500" cy="1200329"/>
          </a:xfrm>
          <a:prstGeom prst="rect">
            <a:avLst/>
          </a:prstGeom>
          <a:noFill/>
        </p:spPr>
        <p:txBody>
          <a:bodyPr wrap="square" rtlCol="0">
            <a:spAutoFit/>
          </a:bodyPr>
          <a:lstStyle/>
          <a:p>
            <a:r>
              <a:rPr lang="en-GB" sz="5400" dirty="0"/>
              <a:t>s_ _ prise  </a:t>
            </a:r>
          </a:p>
          <a:p>
            <a:endParaRPr lang="en-GB" dirty="0"/>
          </a:p>
        </p:txBody>
      </p:sp>
      <p:sp>
        <p:nvSpPr>
          <p:cNvPr id="6" name="TextBox 5"/>
          <p:cNvSpPr txBox="1"/>
          <p:nvPr/>
        </p:nvSpPr>
        <p:spPr>
          <a:xfrm>
            <a:off x="5473700" y="1917699"/>
            <a:ext cx="3962400" cy="1200329"/>
          </a:xfrm>
          <a:prstGeom prst="rect">
            <a:avLst/>
          </a:prstGeom>
          <a:noFill/>
        </p:spPr>
        <p:txBody>
          <a:bodyPr wrap="square" rtlCol="0">
            <a:spAutoFit/>
          </a:bodyPr>
          <a:lstStyle/>
          <a:p>
            <a:r>
              <a:rPr lang="en-GB" sz="5400" dirty="0" smtClean="0"/>
              <a:t>p_ _ chase  </a:t>
            </a:r>
            <a:endParaRPr lang="en-GB" sz="5400" dirty="0"/>
          </a:p>
          <a:p>
            <a:endParaRPr lang="en-GB" dirty="0"/>
          </a:p>
        </p:txBody>
      </p:sp>
      <p:sp>
        <p:nvSpPr>
          <p:cNvPr id="7" name="TextBox 6"/>
          <p:cNvSpPr txBox="1"/>
          <p:nvPr/>
        </p:nvSpPr>
        <p:spPr>
          <a:xfrm>
            <a:off x="952500" y="3118530"/>
            <a:ext cx="3111500" cy="1200329"/>
          </a:xfrm>
          <a:prstGeom prst="rect">
            <a:avLst/>
          </a:prstGeom>
          <a:noFill/>
        </p:spPr>
        <p:txBody>
          <a:bodyPr wrap="square" rtlCol="0">
            <a:spAutoFit/>
          </a:bodyPr>
          <a:lstStyle/>
          <a:p>
            <a:r>
              <a:rPr lang="en-GB" sz="5400" dirty="0" smtClean="0"/>
              <a:t>_ _ gent   </a:t>
            </a:r>
            <a:endParaRPr lang="en-GB" sz="5400" dirty="0"/>
          </a:p>
          <a:p>
            <a:endParaRPr lang="en-GB" dirty="0"/>
          </a:p>
        </p:txBody>
      </p:sp>
      <p:sp>
        <p:nvSpPr>
          <p:cNvPr id="8" name="TextBox 7"/>
          <p:cNvSpPr txBox="1"/>
          <p:nvPr/>
        </p:nvSpPr>
        <p:spPr>
          <a:xfrm>
            <a:off x="5473700" y="3156127"/>
            <a:ext cx="3962400" cy="1200329"/>
          </a:xfrm>
          <a:prstGeom prst="rect">
            <a:avLst/>
          </a:prstGeom>
          <a:noFill/>
        </p:spPr>
        <p:txBody>
          <a:bodyPr wrap="square" rtlCol="0">
            <a:spAutoFit/>
          </a:bodyPr>
          <a:lstStyle/>
          <a:p>
            <a:r>
              <a:rPr lang="en-GB" sz="5400" dirty="0" smtClean="0"/>
              <a:t>f _ _ </a:t>
            </a:r>
            <a:r>
              <a:rPr lang="en-GB" sz="5400" dirty="0" err="1" smtClean="0"/>
              <a:t>niture</a:t>
            </a:r>
            <a:r>
              <a:rPr lang="en-GB" sz="5400" dirty="0" smtClean="0"/>
              <a:t>  </a:t>
            </a:r>
            <a:endParaRPr lang="en-GB" sz="5400" dirty="0"/>
          </a:p>
          <a:p>
            <a:endParaRPr lang="en-GB" dirty="0"/>
          </a:p>
        </p:txBody>
      </p:sp>
      <p:sp>
        <p:nvSpPr>
          <p:cNvPr id="9" name="TextBox 8"/>
          <p:cNvSpPr txBox="1"/>
          <p:nvPr/>
        </p:nvSpPr>
        <p:spPr>
          <a:xfrm>
            <a:off x="812800" y="4698998"/>
            <a:ext cx="3962400" cy="1200329"/>
          </a:xfrm>
          <a:prstGeom prst="rect">
            <a:avLst/>
          </a:prstGeom>
          <a:noFill/>
        </p:spPr>
        <p:txBody>
          <a:bodyPr wrap="square" rtlCol="0">
            <a:spAutoFit/>
          </a:bodyPr>
          <a:lstStyle/>
          <a:p>
            <a:r>
              <a:rPr lang="en-GB" sz="5400" dirty="0"/>
              <a:t>p</a:t>
            </a:r>
            <a:r>
              <a:rPr lang="en-GB" sz="5400" dirty="0" smtClean="0"/>
              <a:t>_ _ pose  </a:t>
            </a:r>
            <a:endParaRPr lang="en-GB" sz="5400" dirty="0"/>
          </a:p>
          <a:p>
            <a:endParaRPr lang="en-GB" dirty="0"/>
          </a:p>
        </p:txBody>
      </p:sp>
      <p:sp>
        <p:nvSpPr>
          <p:cNvPr id="10" name="TextBox 9"/>
          <p:cNvSpPr txBox="1"/>
          <p:nvPr/>
        </p:nvSpPr>
        <p:spPr>
          <a:xfrm>
            <a:off x="5664200" y="4394555"/>
            <a:ext cx="3111500" cy="1200329"/>
          </a:xfrm>
          <a:prstGeom prst="rect">
            <a:avLst/>
          </a:prstGeom>
          <a:noFill/>
        </p:spPr>
        <p:txBody>
          <a:bodyPr wrap="square" rtlCol="0">
            <a:spAutoFit/>
          </a:bodyPr>
          <a:lstStyle/>
          <a:p>
            <a:r>
              <a:rPr lang="en-GB" sz="5400" dirty="0"/>
              <a:t>s_ _ </a:t>
            </a:r>
            <a:r>
              <a:rPr lang="en-GB" sz="5400" dirty="0" smtClean="0"/>
              <a:t>vive  </a:t>
            </a:r>
            <a:endParaRPr lang="en-GB" sz="5400" dirty="0"/>
          </a:p>
          <a:p>
            <a:endParaRPr lang="en-GB" dirty="0"/>
          </a:p>
        </p:txBody>
      </p:sp>
      <p:sp>
        <p:nvSpPr>
          <p:cNvPr id="12" name="TextBox 11"/>
          <p:cNvSpPr txBox="1"/>
          <p:nvPr/>
        </p:nvSpPr>
        <p:spPr>
          <a:xfrm>
            <a:off x="517525" y="983135"/>
            <a:ext cx="9912350" cy="1200329"/>
          </a:xfrm>
          <a:prstGeom prst="rect">
            <a:avLst/>
          </a:prstGeom>
          <a:noFill/>
        </p:spPr>
        <p:txBody>
          <a:bodyPr wrap="square" rtlCol="0">
            <a:spAutoFit/>
          </a:bodyPr>
          <a:lstStyle/>
          <a:p>
            <a:r>
              <a:rPr lang="en-GB" sz="5400" dirty="0" smtClean="0"/>
              <a:t>What is missing from the gap?  </a:t>
            </a:r>
            <a:endParaRPr lang="en-GB" sz="5400" dirty="0"/>
          </a:p>
          <a:p>
            <a:endParaRPr lang="en-GB" dirty="0"/>
          </a:p>
        </p:txBody>
      </p:sp>
    </p:spTree>
    <p:extLst>
      <p:ext uri="{BB962C8B-B14F-4D97-AF65-F5344CB8AC3E}">
        <p14:creationId xmlns:p14="http://schemas.microsoft.com/office/powerpoint/2010/main" val="2842395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tx1"/>
                </a:solidFill>
              </a:rPr>
              <a:t>Which could fill the gap?</a:t>
            </a:r>
            <a:endParaRPr lang="en-GB" b="1" dirty="0">
              <a:solidFill>
                <a:schemeClr val="tx1"/>
              </a:solidFill>
            </a:endParaRPr>
          </a:p>
        </p:txBody>
      </p:sp>
      <p:sp>
        <p:nvSpPr>
          <p:cNvPr id="3" name="Content Placeholder 2"/>
          <p:cNvSpPr>
            <a:spLocks noGrp="1"/>
          </p:cNvSpPr>
          <p:nvPr>
            <p:ph idx="1"/>
          </p:nvPr>
        </p:nvSpPr>
        <p:spPr>
          <a:xfrm>
            <a:off x="677334" y="1500189"/>
            <a:ext cx="8596668" cy="2398711"/>
          </a:xfrm>
        </p:spPr>
        <p:txBody>
          <a:bodyPr>
            <a:normAutofit/>
          </a:bodyPr>
          <a:lstStyle/>
          <a:p>
            <a:pPr marL="0" indent="0" algn="ctr">
              <a:buNone/>
            </a:pPr>
            <a:r>
              <a:rPr lang="en-GB" sz="4000" dirty="0" err="1" smtClean="0">
                <a:solidFill>
                  <a:schemeClr val="tx1"/>
                </a:solidFill>
              </a:rPr>
              <a:t>Th</a:t>
            </a:r>
            <a:r>
              <a:rPr lang="en-GB" sz="4000" dirty="0" smtClean="0">
                <a:solidFill>
                  <a:schemeClr val="tx1"/>
                </a:solidFill>
              </a:rPr>
              <a:t> _ _ </a:t>
            </a:r>
            <a:r>
              <a:rPr lang="en-GB" sz="4000" dirty="0" err="1" smtClean="0">
                <a:solidFill>
                  <a:schemeClr val="tx1"/>
                </a:solidFill>
              </a:rPr>
              <a:t>st</a:t>
            </a:r>
            <a:r>
              <a:rPr lang="en-GB" sz="4000" dirty="0" smtClean="0">
                <a:solidFill>
                  <a:schemeClr val="tx1"/>
                </a:solidFill>
              </a:rPr>
              <a:t> </a:t>
            </a:r>
          </a:p>
          <a:p>
            <a:pPr marL="0" indent="0" algn="ctr">
              <a:buNone/>
            </a:pPr>
            <a:endParaRPr lang="en-GB" sz="4000" dirty="0">
              <a:solidFill>
                <a:schemeClr val="tx1"/>
              </a:solidFill>
            </a:endParaRPr>
          </a:p>
          <a:p>
            <a:pPr marL="0" indent="0" algn="ctr">
              <a:buNone/>
            </a:pPr>
            <a:r>
              <a:rPr lang="en-GB" sz="4000" dirty="0" err="1" smtClean="0">
                <a:solidFill>
                  <a:schemeClr val="tx1"/>
                </a:solidFill>
              </a:rPr>
              <a:t>ur</a:t>
            </a:r>
            <a:r>
              <a:rPr lang="en-GB" sz="4000" dirty="0" smtClean="0">
                <a:solidFill>
                  <a:schemeClr val="tx1"/>
                </a:solidFill>
              </a:rPr>
              <a:t>   </a:t>
            </a:r>
            <a:r>
              <a:rPr lang="en-GB" sz="4000" dirty="0" err="1" smtClean="0">
                <a:solidFill>
                  <a:schemeClr val="tx1"/>
                </a:solidFill>
              </a:rPr>
              <a:t>ir</a:t>
            </a:r>
            <a:r>
              <a:rPr lang="en-GB" sz="4000" dirty="0" smtClean="0">
                <a:solidFill>
                  <a:schemeClr val="tx1"/>
                </a:solidFill>
              </a:rPr>
              <a:t>   </a:t>
            </a:r>
            <a:r>
              <a:rPr lang="en-GB" sz="4000" dirty="0" err="1" smtClean="0">
                <a:solidFill>
                  <a:schemeClr val="tx1"/>
                </a:solidFill>
              </a:rPr>
              <a:t>er</a:t>
            </a:r>
            <a:r>
              <a:rPr lang="en-GB" sz="4000" dirty="0" smtClean="0">
                <a:solidFill>
                  <a:schemeClr val="tx1"/>
                </a:solidFill>
              </a:rPr>
              <a:t>   ear </a:t>
            </a:r>
            <a:endParaRPr lang="en-GB" sz="4000" dirty="0">
              <a:solidFill>
                <a:schemeClr val="tx1"/>
              </a:solidFill>
            </a:endParaRPr>
          </a:p>
        </p:txBody>
      </p:sp>
      <p:sp>
        <p:nvSpPr>
          <p:cNvPr id="4" name="Title 1"/>
          <p:cNvSpPr txBox="1">
            <a:spLocks/>
          </p:cNvSpPr>
          <p:nvPr/>
        </p:nvSpPr>
        <p:spPr>
          <a:xfrm>
            <a:off x="1337734" y="4129089"/>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b="1" dirty="0" smtClean="0">
                <a:solidFill>
                  <a:schemeClr val="tx1"/>
                </a:solidFill>
              </a:rPr>
              <a:t>Word detective (words within words)</a:t>
            </a:r>
            <a:endParaRPr lang="en-GB" b="1" dirty="0">
              <a:solidFill>
                <a:schemeClr val="tx1"/>
              </a:solidFill>
            </a:endParaRPr>
          </a:p>
        </p:txBody>
      </p:sp>
      <p:sp>
        <p:nvSpPr>
          <p:cNvPr id="5" name="Content Placeholder 2"/>
          <p:cNvSpPr txBox="1">
            <a:spLocks/>
          </p:cNvSpPr>
          <p:nvPr/>
        </p:nvSpPr>
        <p:spPr>
          <a:xfrm>
            <a:off x="1172634" y="4637089"/>
            <a:ext cx="8596668" cy="239871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GB" sz="4000" dirty="0" smtClean="0">
                <a:solidFill>
                  <a:srgbClr val="FF0000"/>
                </a:solidFill>
              </a:rPr>
              <a:t>goldfish   whisper     friend</a:t>
            </a:r>
          </a:p>
          <a:p>
            <a:pPr marL="0" indent="0">
              <a:buFont typeface="Wingdings 3" charset="2"/>
              <a:buNone/>
            </a:pPr>
            <a:r>
              <a:rPr lang="en-GB" sz="4000" dirty="0" smtClean="0">
                <a:solidFill>
                  <a:schemeClr val="tx1"/>
                </a:solidFill>
              </a:rPr>
              <a:t> </a:t>
            </a:r>
            <a:r>
              <a:rPr lang="en-GB" sz="4000" dirty="0" smtClean="0">
                <a:solidFill>
                  <a:schemeClr val="accent2"/>
                </a:solidFill>
              </a:rPr>
              <a:t>gold old fish      his           end </a:t>
            </a:r>
            <a:endParaRPr lang="en-GB" sz="4000" dirty="0">
              <a:solidFill>
                <a:schemeClr val="accent2"/>
              </a:solidFill>
            </a:endParaRPr>
          </a:p>
        </p:txBody>
      </p:sp>
    </p:spTree>
    <p:extLst>
      <p:ext uri="{BB962C8B-B14F-4D97-AF65-F5344CB8AC3E}">
        <p14:creationId xmlns:p14="http://schemas.microsoft.com/office/powerpoint/2010/main" val="8207471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534" y="283369"/>
            <a:ext cx="8596668" cy="1320800"/>
          </a:xfrm>
        </p:spPr>
        <p:txBody>
          <a:bodyPr/>
          <a:lstStyle/>
          <a:p>
            <a:pPr algn="ctr"/>
            <a:r>
              <a:rPr lang="en-GB" b="1" dirty="0" smtClean="0">
                <a:solidFill>
                  <a:schemeClr val="tx1"/>
                </a:solidFill>
              </a:rPr>
              <a:t>Which witch was it?</a:t>
            </a:r>
            <a:endParaRPr lang="en-GB" b="1"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96014" y="283369"/>
            <a:ext cx="3656186" cy="243302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37" y="1101724"/>
            <a:ext cx="3357563" cy="2021509"/>
          </a:xfrm>
          <a:prstGeom prst="rect">
            <a:avLst/>
          </a:prstGeom>
        </p:spPr>
      </p:pic>
      <p:sp>
        <p:nvSpPr>
          <p:cNvPr id="7" name="TextBox 6"/>
          <p:cNvSpPr txBox="1"/>
          <p:nvPr/>
        </p:nvSpPr>
        <p:spPr>
          <a:xfrm>
            <a:off x="939800" y="3217400"/>
            <a:ext cx="8724900" cy="3046988"/>
          </a:xfrm>
          <a:prstGeom prst="rect">
            <a:avLst/>
          </a:prstGeom>
          <a:noFill/>
        </p:spPr>
        <p:txBody>
          <a:bodyPr wrap="square" rtlCol="0">
            <a:spAutoFit/>
          </a:bodyPr>
          <a:lstStyle/>
          <a:p>
            <a:r>
              <a:rPr lang="en-GB" sz="3200" dirty="0" smtClean="0"/>
              <a:t>Here and Hear    </a:t>
            </a:r>
            <a:r>
              <a:rPr lang="en-GB" sz="3200" dirty="0" err="1" smtClean="0"/>
              <a:t>Hear</a:t>
            </a:r>
            <a:r>
              <a:rPr lang="en-GB" sz="3200" dirty="0" smtClean="0"/>
              <a:t> has an ear in it!</a:t>
            </a:r>
          </a:p>
          <a:p>
            <a:endParaRPr lang="en-GB" sz="3200" dirty="0"/>
          </a:p>
          <a:p>
            <a:r>
              <a:rPr lang="en-GB" sz="3200" dirty="0" smtClean="0"/>
              <a:t>Witch and which   </a:t>
            </a:r>
          </a:p>
          <a:p>
            <a:endParaRPr lang="en-GB" sz="3200" dirty="0"/>
          </a:p>
          <a:p>
            <a:r>
              <a:rPr lang="en-GB" sz="3200" dirty="0" smtClean="0"/>
              <a:t>Witch has itch in it so this means this word is a real living person.  </a:t>
            </a:r>
            <a:endParaRPr lang="en-GB" sz="3200" dirty="0"/>
          </a:p>
        </p:txBody>
      </p:sp>
    </p:spTree>
    <p:extLst>
      <p:ext uri="{BB962C8B-B14F-4D97-AF65-F5344CB8AC3E}">
        <p14:creationId xmlns:p14="http://schemas.microsoft.com/office/powerpoint/2010/main" val="18715739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u="sng" dirty="0" smtClean="0">
                <a:solidFill>
                  <a:schemeClr val="tx1"/>
                </a:solidFill>
              </a:rPr>
              <a:t>Aims </a:t>
            </a:r>
            <a:r>
              <a:rPr lang="en-GB" b="1" u="sng" dirty="0">
                <a:solidFill>
                  <a:schemeClr val="tx1"/>
                </a:solidFill>
              </a:rPr>
              <a:t>of the </a:t>
            </a:r>
            <a:r>
              <a:rPr lang="en-GB" b="1" u="sng" dirty="0" smtClean="0">
                <a:solidFill>
                  <a:schemeClr val="tx1"/>
                </a:solidFill>
              </a:rPr>
              <a:t>evening</a:t>
            </a:r>
            <a:r>
              <a:rPr lang="en-GB" b="1" dirty="0"/>
              <a:t/>
            </a:r>
            <a:br>
              <a:rPr lang="en-GB" b="1" dirty="0"/>
            </a:br>
            <a:r>
              <a:rPr lang="en-US" b="1" dirty="0"/>
              <a:t> </a:t>
            </a:r>
            <a:r>
              <a:rPr lang="en-GB" b="1" dirty="0"/>
              <a:t/>
            </a:r>
            <a:br>
              <a:rPr lang="en-GB" b="1" dirty="0"/>
            </a:br>
            <a:endParaRPr lang="en-GB" dirty="0"/>
          </a:p>
        </p:txBody>
      </p:sp>
      <p:sp>
        <p:nvSpPr>
          <p:cNvPr id="3" name="Content Placeholder 2"/>
          <p:cNvSpPr>
            <a:spLocks noGrp="1"/>
          </p:cNvSpPr>
          <p:nvPr>
            <p:ph idx="1"/>
          </p:nvPr>
        </p:nvSpPr>
        <p:spPr>
          <a:xfrm>
            <a:off x="879040" y="2174037"/>
            <a:ext cx="8596668" cy="3880773"/>
          </a:xfrm>
        </p:spPr>
        <p:txBody>
          <a:bodyPr/>
          <a:lstStyle/>
          <a:p>
            <a:r>
              <a:rPr lang="en-US" sz="2400" b="1" dirty="0" smtClean="0">
                <a:solidFill>
                  <a:schemeClr val="tx1"/>
                </a:solidFill>
              </a:rPr>
              <a:t>To share how spelling and grammar is taught to your children. </a:t>
            </a:r>
          </a:p>
          <a:p>
            <a:r>
              <a:rPr lang="en-US" sz="2400" b="1" dirty="0" smtClean="0">
                <a:solidFill>
                  <a:schemeClr val="tx1"/>
                </a:solidFill>
              </a:rPr>
              <a:t>To suggest useful strategies you could use at home to help promote your children’s spelling and grammatical understanding. </a:t>
            </a:r>
          </a:p>
          <a:p>
            <a:pPr marL="0" indent="0">
              <a:buNone/>
            </a:pPr>
            <a:r>
              <a:rPr lang="en-US" b="1" dirty="0"/>
              <a:t/>
            </a:r>
            <a:br>
              <a:rPr lang="en-US" b="1" dirty="0"/>
            </a:b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431" y="3987614"/>
            <a:ext cx="2866464" cy="2652736"/>
          </a:xfrm>
          <a:prstGeom prst="rect">
            <a:avLst/>
          </a:prstGeom>
        </p:spPr>
      </p:pic>
    </p:spTree>
    <p:extLst>
      <p:ext uri="{BB962C8B-B14F-4D97-AF65-F5344CB8AC3E}">
        <p14:creationId xmlns:p14="http://schemas.microsoft.com/office/powerpoint/2010/main" val="9396990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u="sng" dirty="0" smtClean="0">
                <a:solidFill>
                  <a:srgbClr val="FF0000"/>
                </a:solidFill>
              </a:rPr>
              <a:t>Funny sentences for homonyms </a:t>
            </a:r>
            <a:br>
              <a:rPr lang="en-GB" b="1" u="sng" dirty="0" smtClean="0">
                <a:solidFill>
                  <a:srgbClr val="FF0000"/>
                </a:solidFill>
              </a:rPr>
            </a:br>
            <a:r>
              <a:rPr lang="en-GB" b="1" u="sng" dirty="0" smtClean="0">
                <a:solidFill>
                  <a:srgbClr val="FF0000"/>
                </a:solidFill>
              </a:rPr>
              <a:t>-same sound, same spelling but different meaning</a:t>
            </a:r>
            <a:r>
              <a:rPr lang="en-GB" dirty="0" smtClean="0"/>
              <a:t/>
            </a:r>
            <a:br>
              <a:rPr lang="en-GB" dirty="0" smtClean="0"/>
            </a:br>
            <a:r>
              <a:rPr lang="en-GB" dirty="0" smtClean="0"/>
              <a:t/>
            </a:r>
            <a:br>
              <a:rPr lang="en-GB" dirty="0" smtClean="0"/>
            </a:br>
            <a:r>
              <a:rPr lang="en-GB" dirty="0" smtClean="0">
                <a:solidFill>
                  <a:schemeClr val="tx1"/>
                </a:solidFill>
              </a:rPr>
              <a:t>His boots didn’t match whilst playing the match.</a:t>
            </a:r>
            <a:endParaRPr lang="en-GB"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9398" y="3595689"/>
            <a:ext cx="5977514" cy="3389312"/>
          </a:xfrm>
        </p:spPr>
      </p:pic>
    </p:spTree>
    <p:extLst>
      <p:ext uri="{BB962C8B-B14F-4D97-AF65-F5344CB8AC3E}">
        <p14:creationId xmlns:p14="http://schemas.microsoft.com/office/powerpoint/2010/main" val="22079185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u="sng" dirty="0" smtClean="0">
                <a:solidFill>
                  <a:srgbClr val="FF0000"/>
                </a:solidFill>
              </a:rPr>
              <a:t>Funny sentences for homophones </a:t>
            </a:r>
            <a:br>
              <a:rPr lang="en-GB" b="1" u="sng" dirty="0" smtClean="0">
                <a:solidFill>
                  <a:srgbClr val="FF0000"/>
                </a:solidFill>
              </a:rPr>
            </a:br>
            <a:r>
              <a:rPr lang="en-GB" b="1" u="sng" dirty="0" smtClean="0">
                <a:solidFill>
                  <a:srgbClr val="FF0000"/>
                </a:solidFill>
              </a:rPr>
              <a:t>- same sound but different spelling and meaning.</a:t>
            </a:r>
            <a:r>
              <a:rPr lang="en-GB" dirty="0" smtClean="0"/>
              <a:t/>
            </a:r>
            <a:br>
              <a:rPr lang="en-GB" dirty="0" smtClean="0"/>
            </a:br>
            <a:r>
              <a:rPr lang="en-GB" dirty="0" smtClean="0"/>
              <a:t/>
            </a:r>
            <a:br>
              <a:rPr lang="en-GB" dirty="0" smtClean="0"/>
            </a:br>
            <a:r>
              <a:rPr lang="en-GB" dirty="0" smtClean="0">
                <a:solidFill>
                  <a:schemeClr val="tx1"/>
                </a:solidFill>
              </a:rPr>
              <a:t>The hare had curly hair.</a:t>
            </a:r>
            <a:endParaRPr lang="en-GB" dirty="0">
              <a:solidFill>
                <a:schemeClr val="tx1"/>
              </a:solidFill>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1718" y="3467894"/>
            <a:ext cx="2247900" cy="3019425"/>
          </a:xfrm>
        </p:spPr>
      </p:pic>
    </p:spTree>
    <p:extLst>
      <p:ext uri="{BB962C8B-B14F-4D97-AF65-F5344CB8AC3E}">
        <p14:creationId xmlns:p14="http://schemas.microsoft.com/office/powerpoint/2010/main" val="1039680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solidFill>
                  <a:schemeClr val="tx1"/>
                </a:solidFill>
              </a:rPr>
              <a:t>Snap and Pairs </a:t>
            </a:r>
            <a:endParaRPr lang="en-GB" b="1" u="sng" dirty="0">
              <a:solidFill>
                <a:schemeClr val="tx1"/>
              </a:solidFill>
            </a:endParaRPr>
          </a:p>
        </p:txBody>
      </p:sp>
      <p:sp>
        <p:nvSpPr>
          <p:cNvPr id="4" name="Rectangle 3"/>
          <p:cNvSpPr/>
          <p:nvPr/>
        </p:nvSpPr>
        <p:spPr>
          <a:xfrm>
            <a:off x="1340644" y="2319669"/>
            <a:ext cx="3149600" cy="3590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b="1" dirty="0" smtClean="0"/>
              <a:t>Wear</a:t>
            </a:r>
            <a:r>
              <a:rPr lang="en-GB" sz="2800" dirty="0" smtClean="0"/>
              <a:t> your coat.</a:t>
            </a:r>
          </a:p>
          <a:p>
            <a:pPr algn="ctr"/>
            <a:endParaRPr lang="en-GB" sz="2800" dirty="0"/>
          </a:p>
          <a:p>
            <a:pPr algn="ctr"/>
            <a:endParaRPr lang="en-GB" sz="2800" dirty="0" smtClean="0"/>
          </a:p>
          <a:p>
            <a:pPr algn="ctr"/>
            <a:endParaRPr lang="en-GB" sz="2800" dirty="0"/>
          </a:p>
          <a:p>
            <a:pPr algn="ctr"/>
            <a:endParaRPr lang="en-GB" sz="2800" dirty="0" smtClean="0"/>
          </a:p>
          <a:p>
            <a:pPr algn="ctr"/>
            <a:endParaRPr lang="en-GB" sz="2800" dirty="0"/>
          </a:p>
          <a:p>
            <a:pPr algn="ctr"/>
            <a:r>
              <a:rPr lang="en-GB" sz="2800" dirty="0" smtClean="0"/>
              <a:t> </a:t>
            </a:r>
            <a:endParaRPr lang="en-GB" sz="2800" dirty="0"/>
          </a:p>
        </p:txBody>
      </p:sp>
      <p:pic>
        <p:nvPicPr>
          <p:cNvPr id="8"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5788" y="3398838"/>
            <a:ext cx="2119312" cy="2119312"/>
          </a:xfrm>
        </p:spPr>
      </p:pic>
      <p:sp>
        <p:nvSpPr>
          <p:cNvPr id="9" name="Rectangle 8"/>
          <p:cNvSpPr/>
          <p:nvPr/>
        </p:nvSpPr>
        <p:spPr>
          <a:xfrm>
            <a:off x="5537200" y="1927888"/>
            <a:ext cx="3149600" cy="3590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b="1" dirty="0" smtClean="0"/>
              <a:t>Where are you going</a:t>
            </a:r>
            <a:r>
              <a:rPr lang="en-GB" sz="2800" dirty="0"/>
              <a:t>?</a:t>
            </a:r>
            <a:endParaRPr lang="en-GB" sz="2800" dirty="0" smtClean="0"/>
          </a:p>
          <a:p>
            <a:pPr algn="ctr"/>
            <a:endParaRPr lang="en-GB" sz="2800" dirty="0"/>
          </a:p>
          <a:p>
            <a:pPr algn="ctr"/>
            <a:endParaRPr lang="en-GB" sz="2800" dirty="0" smtClean="0"/>
          </a:p>
          <a:p>
            <a:pPr algn="ctr"/>
            <a:endParaRPr lang="en-GB" sz="2800" dirty="0"/>
          </a:p>
          <a:p>
            <a:pPr algn="ctr"/>
            <a:endParaRPr lang="en-GB" sz="2800" dirty="0" smtClean="0"/>
          </a:p>
          <a:p>
            <a:pPr algn="ctr"/>
            <a:endParaRPr lang="en-GB" sz="2800" dirty="0"/>
          </a:p>
          <a:p>
            <a:pPr algn="ctr"/>
            <a:r>
              <a:rPr lang="en-GB" sz="2800" dirty="0" smtClean="0"/>
              <a:t> </a:t>
            </a:r>
            <a:endParaRPr lang="en-GB" sz="28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5200" y="2921000"/>
            <a:ext cx="2387600" cy="2387600"/>
          </a:xfrm>
          <a:prstGeom prst="rect">
            <a:avLst/>
          </a:prstGeom>
        </p:spPr>
      </p:pic>
    </p:spTree>
    <p:extLst>
      <p:ext uri="{BB962C8B-B14F-4D97-AF65-F5344CB8AC3E}">
        <p14:creationId xmlns:p14="http://schemas.microsoft.com/office/powerpoint/2010/main" val="25657582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solidFill>
                  <a:schemeClr val="tx1"/>
                </a:solidFill>
              </a:rPr>
              <a:t>Snap and Pairs </a:t>
            </a:r>
            <a:endParaRPr lang="en-GB" b="1" u="sng" dirty="0">
              <a:solidFill>
                <a:schemeClr val="tx1"/>
              </a:solidFill>
            </a:endParaRPr>
          </a:p>
        </p:txBody>
      </p:sp>
      <p:sp>
        <p:nvSpPr>
          <p:cNvPr id="4" name="Rectangle 3"/>
          <p:cNvSpPr/>
          <p:nvPr/>
        </p:nvSpPr>
        <p:spPr>
          <a:xfrm>
            <a:off x="1340644" y="2319669"/>
            <a:ext cx="3149600" cy="3590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b="1" dirty="0" smtClean="0"/>
              <a:t>Hair</a:t>
            </a:r>
            <a:r>
              <a:rPr lang="en-GB" sz="2800" dirty="0" smtClean="0"/>
              <a:t>.</a:t>
            </a:r>
          </a:p>
          <a:p>
            <a:pPr algn="ctr"/>
            <a:endParaRPr lang="en-GB" sz="2800" dirty="0"/>
          </a:p>
          <a:p>
            <a:pPr algn="ctr"/>
            <a:endParaRPr lang="en-GB" sz="2800" dirty="0" smtClean="0"/>
          </a:p>
          <a:p>
            <a:pPr algn="ctr"/>
            <a:endParaRPr lang="en-GB" sz="2800" dirty="0"/>
          </a:p>
          <a:p>
            <a:pPr algn="ctr"/>
            <a:endParaRPr lang="en-GB" sz="2800" dirty="0" smtClean="0"/>
          </a:p>
          <a:p>
            <a:pPr algn="ctr"/>
            <a:endParaRPr lang="en-GB" sz="2800" dirty="0"/>
          </a:p>
          <a:p>
            <a:pPr algn="ctr"/>
            <a:r>
              <a:rPr lang="en-GB" sz="2800" dirty="0" smtClean="0"/>
              <a:t> </a:t>
            </a:r>
            <a:endParaRPr lang="en-GB" sz="2800" dirty="0"/>
          </a:p>
        </p:txBody>
      </p:sp>
      <p:sp>
        <p:nvSpPr>
          <p:cNvPr id="9" name="Rectangle 8"/>
          <p:cNvSpPr/>
          <p:nvPr/>
        </p:nvSpPr>
        <p:spPr>
          <a:xfrm>
            <a:off x="5537200" y="1927888"/>
            <a:ext cx="3149600" cy="3590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b="1" dirty="0" smtClean="0"/>
              <a:t>Hare</a:t>
            </a:r>
            <a:endParaRPr lang="en-GB" sz="2800" dirty="0" smtClean="0"/>
          </a:p>
          <a:p>
            <a:pPr algn="ctr"/>
            <a:endParaRPr lang="en-GB" sz="2800" dirty="0"/>
          </a:p>
          <a:p>
            <a:pPr algn="ctr"/>
            <a:endParaRPr lang="en-GB" sz="2800" dirty="0" smtClean="0"/>
          </a:p>
          <a:p>
            <a:pPr algn="ctr"/>
            <a:endParaRPr lang="en-GB" sz="2800" dirty="0"/>
          </a:p>
          <a:p>
            <a:pPr algn="ctr"/>
            <a:endParaRPr lang="en-GB" sz="2800" dirty="0" smtClean="0"/>
          </a:p>
          <a:p>
            <a:pPr algn="ctr"/>
            <a:endParaRPr lang="en-GB" sz="2800" dirty="0"/>
          </a:p>
          <a:p>
            <a:pPr algn="ctr"/>
            <a:r>
              <a:rPr lang="en-GB" sz="2800" dirty="0" smtClean="0"/>
              <a:t> </a:t>
            </a:r>
            <a:endParaRPr lang="en-GB"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700" y="3363453"/>
            <a:ext cx="1627139" cy="182824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862" y="2860675"/>
            <a:ext cx="2200275" cy="2076450"/>
          </a:xfrm>
          <a:prstGeom prst="rect">
            <a:avLst/>
          </a:prstGeom>
        </p:spPr>
      </p:pic>
    </p:spTree>
    <p:extLst>
      <p:ext uri="{BB962C8B-B14F-4D97-AF65-F5344CB8AC3E}">
        <p14:creationId xmlns:p14="http://schemas.microsoft.com/office/powerpoint/2010/main" val="28550668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tx1"/>
                </a:solidFill>
              </a:rPr>
              <a:t>Word Blocks </a:t>
            </a:r>
            <a:endParaRPr lang="en-GB" b="1" dirty="0">
              <a:solidFill>
                <a:schemeClr val="tx1"/>
              </a:solidFill>
            </a:endParaRPr>
          </a:p>
        </p:txBody>
      </p:sp>
      <p:sp>
        <p:nvSpPr>
          <p:cNvPr id="3" name="Content Placeholder 2"/>
          <p:cNvSpPr>
            <a:spLocks noGrp="1"/>
          </p:cNvSpPr>
          <p:nvPr>
            <p:ph idx="1"/>
          </p:nvPr>
        </p:nvSpPr>
        <p:spPr>
          <a:xfrm>
            <a:off x="778934" y="1563689"/>
            <a:ext cx="8596668" cy="2284411"/>
          </a:xfrm>
        </p:spPr>
        <p:txBody>
          <a:bodyPr>
            <a:normAutofit/>
          </a:bodyPr>
          <a:lstStyle/>
          <a:p>
            <a:r>
              <a:rPr lang="en-GB" sz="3200" dirty="0" smtClean="0">
                <a:solidFill>
                  <a:schemeClr val="tx1"/>
                </a:solidFill>
              </a:rPr>
              <a:t>Draw a grid containing no more than 9 letters. You will need at least one vowel. </a:t>
            </a:r>
          </a:p>
          <a:p>
            <a:r>
              <a:rPr lang="en-GB" sz="3200" dirty="0" smtClean="0">
                <a:solidFill>
                  <a:schemeClr val="tx1"/>
                </a:solidFill>
              </a:rPr>
              <a:t>The object of the game is to make as many words as possible. </a:t>
            </a:r>
            <a:endParaRPr lang="en-GB" sz="3200"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324801040"/>
              </p:ext>
            </p:extLst>
          </p:nvPr>
        </p:nvGraphicFramePr>
        <p:xfrm>
          <a:off x="2679701" y="3958166"/>
          <a:ext cx="5410200" cy="2264835"/>
        </p:xfrm>
        <a:graphic>
          <a:graphicData uri="http://schemas.openxmlformats.org/drawingml/2006/table">
            <a:tbl>
              <a:tblPr firstRow="1" bandRow="1">
                <a:tableStyleId>{5C22544A-7EE6-4342-B048-85BDC9FD1C3A}</a:tableStyleId>
              </a:tblPr>
              <a:tblGrid>
                <a:gridCol w="1803400"/>
                <a:gridCol w="1803400"/>
                <a:gridCol w="1803400"/>
              </a:tblGrid>
              <a:tr h="754945">
                <a:tc>
                  <a:txBody>
                    <a:bodyPr/>
                    <a:lstStyle/>
                    <a:p>
                      <a:pPr algn="ctr"/>
                      <a:r>
                        <a:rPr lang="en-GB" sz="3200" dirty="0" smtClean="0">
                          <a:solidFill>
                            <a:schemeClr val="tx1"/>
                          </a:solidFill>
                        </a:rPr>
                        <a:t>S</a:t>
                      </a:r>
                      <a:endParaRPr lang="en-GB" sz="3200" dirty="0">
                        <a:solidFill>
                          <a:schemeClr val="tx1"/>
                        </a:solidFill>
                      </a:endParaRPr>
                    </a:p>
                  </a:txBody>
                  <a:tcPr/>
                </a:tc>
                <a:tc>
                  <a:txBody>
                    <a:bodyPr/>
                    <a:lstStyle/>
                    <a:p>
                      <a:pPr algn="ctr"/>
                      <a:r>
                        <a:rPr lang="en-GB" sz="3200" dirty="0" smtClean="0">
                          <a:solidFill>
                            <a:schemeClr val="tx1"/>
                          </a:solidFill>
                        </a:rPr>
                        <a:t>T</a:t>
                      </a:r>
                      <a:endParaRPr lang="en-GB" sz="3200" dirty="0">
                        <a:solidFill>
                          <a:schemeClr val="tx1"/>
                        </a:solidFill>
                      </a:endParaRPr>
                    </a:p>
                  </a:txBody>
                  <a:tcPr/>
                </a:tc>
                <a:tc>
                  <a:txBody>
                    <a:bodyPr/>
                    <a:lstStyle/>
                    <a:p>
                      <a:pPr algn="ctr"/>
                      <a:r>
                        <a:rPr lang="en-GB" sz="3200" dirty="0" smtClean="0">
                          <a:solidFill>
                            <a:schemeClr val="tx1"/>
                          </a:solidFill>
                        </a:rPr>
                        <a:t>P</a:t>
                      </a:r>
                      <a:endParaRPr lang="en-GB" sz="3200" dirty="0">
                        <a:solidFill>
                          <a:schemeClr val="tx1"/>
                        </a:solidFill>
                      </a:endParaRPr>
                    </a:p>
                  </a:txBody>
                  <a:tcPr/>
                </a:tc>
              </a:tr>
              <a:tr h="754945">
                <a:tc>
                  <a:txBody>
                    <a:bodyPr/>
                    <a:lstStyle/>
                    <a:p>
                      <a:pPr algn="ctr"/>
                      <a:r>
                        <a:rPr lang="en-GB" sz="3200" dirty="0" smtClean="0"/>
                        <a:t>A</a:t>
                      </a:r>
                      <a:endParaRPr lang="en-GB" sz="3200" dirty="0"/>
                    </a:p>
                  </a:txBody>
                  <a:tcPr>
                    <a:solidFill>
                      <a:schemeClr val="accent1"/>
                    </a:solidFill>
                  </a:tcPr>
                </a:tc>
                <a:tc>
                  <a:txBody>
                    <a:bodyPr/>
                    <a:lstStyle/>
                    <a:p>
                      <a:pPr algn="ctr"/>
                      <a:r>
                        <a:rPr lang="en-GB" sz="3200" dirty="0" smtClean="0"/>
                        <a:t>O</a:t>
                      </a:r>
                      <a:endParaRPr lang="en-GB" sz="3200" dirty="0"/>
                    </a:p>
                  </a:txBody>
                  <a:tcPr>
                    <a:solidFill>
                      <a:schemeClr val="accent1"/>
                    </a:solidFill>
                  </a:tcPr>
                </a:tc>
                <a:tc>
                  <a:txBody>
                    <a:bodyPr/>
                    <a:lstStyle/>
                    <a:p>
                      <a:pPr algn="ctr"/>
                      <a:r>
                        <a:rPr lang="en-GB" sz="3200" dirty="0" smtClean="0"/>
                        <a:t>L</a:t>
                      </a:r>
                      <a:endParaRPr lang="en-GB" sz="3200" dirty="0"/>
                    </a:p>
                  </a:txBody>
                  <a:tcPr>
                    <a:solidFill>
                      <a:schemeClr val="accent1"/>
                    </a:solidFill>
                  </a:tcPr>
                </a:tc>
              </a:tr>
              <a:tr h="754945">
                <a:tc>
                  <a:txBody>
                    <a:bodyPr/>
                    <a:lstStyle/>
                    <a:p>
                      <a:pPr algn="ctr"/>
                      <a:r>
                        <a:rPr lang="en-GB" sz="3200" dirty="0" smtClean="0"/>
                        <a:t>B</a:t>
                      </a:r>
                      <a:endParaRPr lang="en-GB" sz="3200" dirty="0"/>
                    </a:p>
                  </a:txBody>
                  <a:tcPr>
                    <a:solidFill>
                      <a:schemeClr val="accent1"/>
                    </a:solidFill>
                  </a:tcPr>
                </a:tc>
                <a:tc>
                  <a:txBody>
                    <a:bodyPr/>
                    <a:lstStyle/>
                    <a:p>
                      <a:pPr algn="ctr"/>
                      <a:r>
                        <a:rPr lang="en-GB" sz="3200" dirty="0" smtClean="0"/>
                        <a:t>M</a:t>
                      </a:r>
                      <a:endParaRPr lang="en-GB" sz="3200" dirty="0"/>
                    </a:p>
                  </a:txBody>
                  <a:tcPr>
                    <a:solidFill>
                      <a:schemeClr val="accent1"/>
                    </a:solidFill>
                  </a:tcPr>
                </a:tc>
                <a:tc>
                  <a:txBody>
                    <a:bodyPr/>
                    <a:lstStyle/>
                    <a:p>
                      <a:pPr algn="ctr"/>
                      <a:r>
                        <a:rPr lang="en-GB" sz="3200" dirty="0" smtClean="0"/>
                        <a:t>R</a:t>
                      </a:r>
                      <a:endParaRPr lang="en-GB" sz="3200" dirty="0"/>
                    </a:p>
                  </a:txBody>
                  <a:tcPr>
                    <a:solidFill>
                      <a:schemeClr val="accent1"/>
                    </a:solidFill>
                  </a:tcPr>
                </a:tc>
              </a:tr>
            </a:tbl>
          </a:graphicData>
        </a:graphic>
      </p:graphicFrame>
    </p:spTree>
    <p:extLst>
      <p:ext uri="{BB962C8B-B14F-4D97-AF65-F5344CB8AC3E}">
        <p14:creationId xmlns:p14="http://schemas.microsoft.com/office/powerpoint/2010/main" val="21034429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solidFill>
                  <a:schemeClr val="tx1"/>
                </a:solidFill>
              </a:rPr>
              <a:t>Adding suffix </a:t>
            </a:r>
            <a:r>
              <a:rPr lang="en-GB" b="1" u="sng" dirty="0" err="1" smtClean="0">
                <a:solidFill>
                  <a:schemeClr val="tx1"/>
                </a:solidFill>
              </a:rPr>
              <a:t>ing</a:t>
            </a:r>
            <a:r>
              <a:rPr lang="en-GB" b="1" u="sng" dirty="0" smtClean="0">
                <a:solidFill>
                  <a:schemeClr val="tx1"/>
                </a:solidFill>
              </a:rPr>
              <a:t> to verbs</a:t>
            </a:r>
            <a:endParaRPr lang="en-GB" b="1" u="sng" dirty="0">
              <a:solidFill>
                <a:schemeClr val="tx1"/>
              </a:solidFill>
            </a:endParaRPr>
          </a:p>
        </p:txBody>
      </p:sp>
      <p:sp>
        <p:nvSpPr>
          <p:cNvPr id="3" name="Content Placeholder 2"/>
          <p:cNvSpPr>
            <a:spLocks noGrp="1"/>
          </p:cNvSpPr>
          <p:nvPr>
            <p:ph idx="1"/>
          </p:nvPr>
        </p:nvSpPr>
        <p:spPr>
          <a:xfrm>
            <a:off x="677334" y="1930400"/>
            <a:ext cx="8596668" cy="3880773"/>
          </a:xfrm>
        </p:spPr>
        <p:txBody>
          <a:bodyPr>
            <a:normAutofit fontScale="92500" lnSpcReduction="20000"/>
          </a:bodyPr>
          <a:lstStyle/>
          <a:p>
            <a:endParaRPr lang="en-GB" dirty="0" smtClean="0"/>
          </a:p>
          <a:p>
            <a:r>
              <a:rPr lang="en-GB" sz="3200" b="1" dirty="0" smtClean="0">
                <a:solidFill>
                  <a:schemeClr val="tx1"/>
                </a:solidFill>
              </a:rPr>
              <a:t>Move-moving </a:t>
            </a:r>
          </a:p>
          <a:p>
            <a:r>
              <a:rPr lang="en-GB" sz="3200" b="1" dirty="0" smtClean="0">
                <a:solidFill>
                  <a:schemeClr val="tx1"/>
                </a:solidFill>
              </a:rPr>
              <a:t>Shove- shoving </a:t>
            </a:r>
          </a:p>
          <a:p>
            <a:r>
              <a:rPr lang="en-GB" sz="3200" b="1" dirty="0" smtClean="0">
                <a:solidFill>
                  <a:schemeClr val="tx1"/>
                </a:solidFill>
              </a:rPr>
              <a:t>Change- changing </a:t>
            </a:r>
          </a:p>
          <a:p>
            <a:r>
              <a:rPr lang="en-GB" sz="3200" b="1" dirty="0" smtClean="0">
                <a:solidFill>
                  <a:schemeClr val="tx1"/>
                </a:solidFill>
              </a:rPr>
              <a:t>Come- coming </a:t>
            </a:r>
          </a:p>
          <a:p>
            <a:r>
              <a:rPr lang="en-GB" sz="3200" b="1" dirty="0" smtClean="0">
                <a:solidFill>
                  <a:schemeClr val="tx1"/>
                </a:solidFill>
              </a:rPr>
              <a:t>Love- loving </a:t>
            </a:r>
          </a:p>
          <a:p>
            <a:pPr marL="0" indent="0">
              <a:buNone/>
            </a:pPr>
            <a:endParaRPr lang="en-GB" sz="3200" b="1" dirty="0" smtClean="0">
              <a:solidFill>
                <a:schemeClr val="tx1"/>
              </a:solidFill>
            </a:endParaRPr>
          </a:p>
          <a:p>
            <a:pPr marL="0" indent="0">
              <a:buNone/>
            </a:pPr>
            <a:r>
              <a:rPr lang="en-GB" sz="3200" b="1" dirty="0" smtClean="0">
                <a:solidFill>
                  <a:schemeClr val="tx1"/>
                </a:solidFill>
              </a:rPr>
              <a:t>What is the rule?  </a:t>
            </a:r>
            <a:endParaRPr lang="en-GB" sz="3200" b="1" dirty="0">
              <a:solidFill>
                <a:schemeClr val="tx1"/>
              </a:solidFill>
            </a:endParaRPr>
          </a:p>
        </p:txBody>
      </p:sp>
      <p:sp>
        <p:nvSpPr>
          <p:cNvPr id="4" name="TextBox 3"/>
          <p:cNvSpPr txBox="1"/>
          <p:nvPr/>
        </p:nvSpPr>
        <p:spPr>
          <a:xfrm>
            <a:off x="6567055" y="2937164"/>
            <a:ext cx="3588327" cy="1200329"/>
          </a:xfrm>
          <a:prstGeom prst="rect">
            <a:avLst/>
          </a:prstGeom>
          <a:noFill/>
        </p:spPr>
        <p:txBody>
          <a:bodyPr wrap="square" rtlCol="0">
            <a:spAutoFit/>
          </a:bodyPr>
          <a:lstStyle/>
          <a:p>
            <a:pPr algn="ctr"/>
            <a:r>
              <a:rPr lang="en-GB" sz="3600" smtClean="0"/>
              <a:t>Remove </a:t>
            </a:r>
            <a:r>
              <a:rPr lang="en-GB" sz="3600" dirty="0" smtClean="0"/>
              <a:t>the e and add </a:t>
            </a:r>
            <a:r>
              <a:rPr lang="en-GB" sz="3600" dirty="0" err="1" smtClean="0"/>
              <a:t>ing</a:t>
            </a:r>
            <a:r>
              <a:rPr lang="en-GB" sz="3600" dirty="0" smtClean="0"/>
              <a:t>. </a:t>
            </a:r>
            <a:endParaRPr lang="en-GB" sz="3600" dirty="0"/>
          </a:p>
        </p:txBody>
      </p:sp>
    </p:spTree>
    <p:extLst>
      <p:ext uri="{BB962C8B-B14F-4D97-AF65-F5344CB8AC3E}">
        <p14:creationId xmlns:p14="http://schemas.microsoft.com/office/powerpoint/2010/main" val="10156992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512618"/>
            <a:ext cx="8596668" cy="1320800"/>
          </a:xfrm>
        </p:spPr>
        <p:txBody>
          <a:bodyPr/>
          <a:lstStyle/>
          <a:p>
            <a:pPr algn="ctr"/>
            <a:r>
              <a:rPr lang="en-GB" b="1" u="sng" dirty="0" smtClean="0">
                <a:solidFill>
                  <a:schemeClr val="tx1"/>
                </a:solidFill>
              </a:rPr>
              <a:t>Double the final consonant after a baby vowel and add </a:t>
            </a:r>
            <a:r>
              <a:rPr lang="en-GB" b="1" u="sng" dirty="0" err="1" smtClean="0">
                <a:solidFill>
                  <a:schemeClr val="tx1"/>
                </a:solidFill>
              </a:rPr>
              <a:t>ing</a:t>
            </a:r>
            <a:r>
              <a:rPr lang="en-GB" b="1" u="sng" dirty="0">
                <a:solidFill>
                  <a:schemeClr val="tx1"/>
                </a:solidFill>
              </a:rPr>
              <a:t>.</a:t>
            </a:r>
          </a:p>
        </p:txBody>
      </p:sp>
      <p:sp>
        <p:nvSpPr>
          <p:cNvPr id="3" name="Content Placeholder 2"/>
          <p:cNvSpPr>
            <a:spLocks noGrp="1"/>
          </p:cNvSpPr>
          <p:nvPr>
            <p:ph idx="1"/>
          </p:nvPr>
        </p:nvSpPr>
        <p:spPr/>
        <p:txBody>
          <a:bodyPr>
            <a:normAutofit/>
          </a:bodyPr>
          <a:lstStyle/>
          <a:p>
            <a:r>
              <a:rPr lang="en-GB" sz="3600" dirty="0" smtClean="0">
                <a:solidFill>
                  <a:schemeClr val="tx1"/>
                </a:solidFill>
              </a:rPr>
              <a:t>Hop – hopping</a:t>
            </a:r>
          </a:p>
          <a:p>
            <a:r>
              <a:rPr lang="en-GB" sz="3600" dirty="0" smtClean="0">
                <a:solidFill>
                  <a:schemeClr val="tx1"/>
                </a:solidFill>
              </a:rPr>
              <a:t>Slip- slipping </a:t>
            </a:r>
          </a:p>
          <a:p>
            <a:r>
              <a:rPr lang="en-GB" sz="3600" dirty="0" smtClean="0">
                <a:solidFill>
                  <a:schemeClr val="tx1"/>
                </a:solidFill>
              </a:rPr>
              <a:t>Tap – tapping</a:t>
            </a:r>
          </a:p>
          <a:p>
            <a:r>
              <a:rPr lang="en-GB" sz="3600" dirty="0" smtClean="0">
                <a:solidFill>
                  <a:schemeClr val="tx1"/>
                </a:solidFill>
              </a:rPr>
              <a:t>Step-stepping</a:t>
            </a:r>
          </a:p>
          <a:p>
            <a:r>
              <a:rPr lang="en-GB" sz="3600" dirty="0" smtClean="0">
                <a:solidFill>
                  <a:schemeClr val="tx1"/>
                </a:solidFill>
              </a:rPr>
              <a:t>Shut- shutting</a:t>
            </a:r>
            <a:endParaRPr lang="en-GB" sz="3600" dirty="0">
              <a:solidFill>
                <a:schemeClr val="tx1"/>
              </a:solidFill>
            </a:endParaRPr>
          </a:p>
        </p:txBody>
      </p:sp>
    </p:spTree>
    <p:extLst>
      <p:ext uri="{BB962C8B-B14F-4D97-AF65-F5344CB8AC3E}">
        <p14:creationId xmlns:p14="http://schemas.microsoft.com/office/powerpoint/2010/main" val="28849234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err="1" smtClean="0">
                <a:solidFill>
                  <a:schemeClr val="tx1"/>
                </a:solidFill>
              </a:rPr>
              <a:t>ly</a:t>
            </a:r>
            <a:r>
              <a:rPr lang="en-GB" b="1" u="sng" dirty="0" smtClean="0">
                <a:solidFill>
                  <a:schemeClr val="tx1"/>
                </a:solidFill>
              </a:rPr>
              <a:t> and root words</a:t>
            </a:r>
            <a:endParaRPr lang="en-GB" b="1" u="sng" dirty="0">
              <a:solidFill>
                <a:schemeClr val="tx1"/>
              </a:solidFill>
            </a:endParaRPr>
          </a:p>
        </p:txBody>
      </p:sp>
      <p:sp>
        <p:nvSpPr>
          <p:cNvPr id="3" name="Content Placeholder 2"/>
          <p:cNvSpPr>
            <a:spLocks noGrp="1"/>
          </p:cNvSpPr>
          <p:nvPr>
            <p:ph idx="1"/>
          </p:nvPr>
        </p:nvSpPr>
        <p:spPr>
          <a:xfrm>
            <a:off x="931334" y="1576389"/>
            <a:ext cx="10193866" cy="4443411"/>
          </a:xfrm>
        </p:spPr>
        <p:txBody>
          <a:bodyPr>
            <a:normAutofit fontScale="70000" lnSpcReduction="20000"/>
          </a:bodyPr>
          <a:lstStyle/>
          <a:p>
            <a:r>
              <a:rPr lang="en-GB" sz="3600" dirty="0" smtClean="0">
                <a:solidFill>
                  <a:schemeClr val="tx1"/>
                </a:solidFill>
              </a:rPr>
              <a:t>It’s simple all you have to do is keep the root word the same and add </a:t>
            </a:r>
            <a:r>
              <a:rPr lang="en-GB" sz="3600" dirty="0" err="1" smtClean="0">
                <a:solidFill>
                  <a:schemeClr val="tx1"/>
                </a:solidFill>
              </a:rPr>
              <a:t>ly</a:t>
            </a:r>
            <a:r>
              <a:rPr lang="en-GB" sz="3600" dirty="0" smtClean="0">
                <a:solidFill>
                  <a:schemeClr val="tx1"/>
                </a:solidFill>
              </a:rPr>
              <a:t>! </a:t>
            </a:r>
          </a:p>
          <a:p>
            <a:r>
              <a:rPr lang="en-GB" sz="3600" dirty="0" smtClean="0">
                <a:solidFill>
                  <a:schemeClr val="tx1"/>
                </a:solidFill>
              </a:rPr>
              <a:t>lone </a:t>
            </a:r>
            <a:r>
              <a:rPr lang="en-GB" sz="3600" dirty="0">
                <a:solidFill>
                  <a:schemeClr val="tx1"/>
                </a:solidFill>
              </a:rPr>
              <a:t>+ </a:t>
            </a:r>
            <a:r>
              <a:rPr lang="en-GB" sz="3600" dirty="0" err="1">
                <a:solidFill>
                  <a:schemeClr val="tx1"/>
                </a:solidFill>
              </a:rPr>
              <a:t>ly</a:t>
            </a:r>
            <a:r>
              <a:rPr lang="en-GB" sz="3600" dirty="0">
                <a:solidFill>
                  <a:schemeClr val="tx1"/>
                </a:solidFill>
              </a:rPr>
              <a:t> = lonely</a:t>
            </a:r>
          </a:p>
          <a:p>
            <a:r>
              <a:rPr lang="en-GB" sz="3600" dirty="0">
                <a:solidFill>
                  <a:schemeClr val="tx1"/>
                </a:solidFill>
              </a:rPr>
              <a:t>real + </a:t>
            </a:r>
            <a:r>
              <a:rPr lang="en-GB" sz="3600" dirty="0" err="1">
                <a:solidFill>
                  <a:schemeClr val="tx1"/>
                </a:solidFill>
              </a:rPr>
              <a:t>ly</a:t>
            </a:r>
            <a:r>
              <a:rPr lang="en-GB" sz="3600" dirty="0">
                <a:solidFill>
                  <a:schemeClr val="tx1"/>
                </a:solidFill>
              </a:rPr>
              <a:t> = really</a:t>
            </a:r>
          </a:p>
          <a:p>
            <a:r>
              <a:rPr lang="en-GB" sz="3600" dirty="0">
                <a:solidFill>
                  <a:schemeClr val="tx1"/>
                </a:solidFill>
              </a:rPr>
              <a:t>soft + </a:t>
            </a:r>
            <a:r>
              <a:rPr lang="en-GB" sz="3600" dirty="0" err="1">
                <a:solidFill>
                  <a:schemeClr val="tx1"/>
                </a:solidFill>
              </a:rPr>
              <a:t>ly</a:t>
            </a:r>
            <a:r>
              <a:rPr lang="en-GB" sz="3600" dirty="0">
                <a:solidFill>
                  <a:schemeClr val="tx1"/>
                </a:solidFill>
              </a:rPr>
              <a:t> = softly</a:t>
            </a:r>
          </a:p>
          <a:p>
            <a:r>
              <a:rPr lang="en-GB" sz="3600" dirty="0">
                <a:solidFill>
                  <a:schemeClr val="tx1"/>
                </a:solidFill>
              </a:rPr>
              <a:t>careful + </a:t>
            </a:r>
            <a:r>
              <a:rPr lang="en-GB" sz="3600" dirty="0" err="1">
                <a:solidFill>
                  <a:schemeClr val="tx1"/>
                </a:solidFill>
              </a:rPr>
              <a:t>ly</a:t>
            </a:r>
            <a:r>
              <a:rPr lang="en-GB" sz="3600" dirty="0">
                <a:solidFill>
                  <a:schemeClr val="tx1"/>
                </a:solidFill>
              </a:rPr>
              <a:t> = </a:t>
            </a:r>
            <a:r>
              <a:rPr lang="en-GB" sz="3600" dirty="0" smtClean="0">
                <a:solidFill>
                  <a:schemeClr val="tx1"/>
                </a:solidFill>
              </a:rPr>
              <a:t>carefully</a:t>
            </a:r>
          </a:p>
          <a:p>
            <a:pPr marL="0" indent="0">
              <a:buNone/>
            </a:pPr>
            <a:endParaRPr lang="en-GB" sz="3600" dirty="0">
              <a:solidFill>
                <a:schemeClr val="tx1"/>
              </a:solidFill>
            </a:endParaRPr>
          </a:p>
          <a:p>
            <a:pPr marL="0" indent="0">
              <a:buNone/>
            </a:pPr>
            <a:r>
              <a:rPr lang="en-GB" sz="3600" dirty="0" smtClean="0">
                <a:solidFill>
                  <a:schemeClr val="tx1"/>
                </a:solidFill>
              </a:rPr>
              <a:t>But there is of course some exceptions to the rule! </a:t>
            </a:r>
          </a:p>
          <a:p>
            <a:pPr marL="0" indent="0">
              <a:buNone/>
            </a:pPr>
            <a:endParaRPr lang="en-GB" sz="3600" dirty="0" smtClean="0">
              <a:solidFill>
                <a:schemeClr val="tx1"/>
              </a:solidFill>
            </a:endParaRPr>
          </a:p>
          <a:p>
            <a:pPr marL="0" indent="0">
              <a:buNone/>
            </a:pPr>
            <a:r>
              <a:rPr lang="en-GB" sz="3600" dirty="0" smtClean="0">
                <a:solidFill>
                  <a:schemeClr val="tx1"/>
                </a:solidFill>
              </a:rPr>
              <a:t>gentle </a:t>
            </a:r>
            <a:r>
              <a:rPr lang="en-GB" sz="3600" dirty="0">
                <a:solidFill>
                  <a:schemeClr val="tx1"/>
                </a:solidFill>
              </a:rPr>
              <a:t>- gently</a:t>
            </a:r>
          </a:p>
        </p:txBody>
      </p:sp>
    </p:spTree>
    <p:extLst>
      <p:ext uri="{BB962C8B-B14F-4D97-AF65-F5344CB8AC3E}">
        <p14:creationId xmlns:p14="http://schemas.microsoft.com/office/powerpoint/2010/main" val="16638327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solidFill>
                  <a:schemeClr val="tx1"/>
                </a:solidFill>
              </a:rPr>
              <a:t>Spot the mistakes!</a:t>
            </a:r>
            <a:endParaRPr lang="en-GB" b="1" u="sng" dirty="0">
              <a:solidFill>
                <a:schemeClr val="tx1"/>
              </a:solidFill>
            </a:endParaRPr>
          </a:p>
        </p:txBody>
      </p:sp>
      <p:sp>
        <p:nvSpPr>
          <p:cNvPr id="3" name="Content Placeholder 2"/>
          <p:cNvSpPr>
            <a:spLocks noGrp="1"/>
          </p:cNvSpPr>
          <p:nvPr>
            <p:ph idx="1"/>
          </p:nvPr>
        </p:nvSpPr>
        <p:spPr/>
        <p:txBody>
          <a:bodyPr>
            <a:noAutofit/>
          </a:bodyPr>
          <a:lstStyle/>
          <a:p>
            <a:r>
              <a:rPr lang="en-US" sz="3200" dirty="0">
                <a:solidFill>
                  <a:schemeClr val="tx1"/>
                </a:solidFill>
              </a:rPr>
              <a:t>How many mistakes have I made?</a:t>
            </a:r>
          </a:p>
          <a:p>
            <a:r>
              <a:rPr lang="en-GB" sz="3200" dirty="0">
                <a:solidFill>
                  <a:schemeClr val="tx1"/>
                </a:solidFill>
              </a:rPr>
              <a:t>1. </a:t>
            </a:r>
            <a:r>
              <a:rPr lang="en-GB" sz="3200" dirty="0" err="1">
                <a:solidFill>
                  <a:schemeClr val="tx1"/>
                </a:solidFill>
              </a:rPr>
              <a:t>cruely</a:t>
            </a:r>
            <a:endParaRPr lang="en-GB" sz="3200" dirty="0">
              <a:solidFill>
                <a:schemeClr val="tx1"/>
              </a:solidFill>
            </a:endParaRPr>
          </a:p>
          <a:p>
            <a:r>
              <a:rPr lang="en-GB" sz="3200" dirty="0">
                <a:solidFill>
                  <a:schemeClr val="tx1"/>
                </a:solidFill>
              </a:rPr>
              <a:t>2. softly</a:t>
            </a:r>
          </a:p>
          <a:p>
            <a:r>
              <a:rPr lang="en-GB" sz="3200" dirty="0">
                <a:solidFill>
                  <a:schemeClr val="tx1"/>
                </a:solidFill>
              </a:rPr>
              <a:t>3. </a:t>
            </a:r>
            <a:r>
              <a:rPr lang="en-GB" sz="3200" dirty="0" err="1">
                <a:solidFill>
                  <a:schemeClr val="tx1"/>
                </a:solidFill>
              </a:rPr>
              <a:t>badley</a:t>
            </a:r>
            <a:endParaRPr lang="en-GB" sz="3200" dirty="0">
              <a:solidFill>
                <a:schemeClr val="tx1"/>
              </a:solidFill>
            </a:endParaRPr>
          </a:p>
          <a:p>
            <a:r>
              <a:rPr lang="en-GB" sz="3200" dirty="0">
                <a:solidFill>
                  <a:schemeClr val="tx1"/>
                </a:solidFill>
              </a:rPr>
              <a:t>4. carefully</a:t>
            </a:r>
          </a:p>
          <a:p>
            <a:r>
              <a:rPr lang="en-GB" sz="3200" dirty="0">
                <a:solidFill>
                  <a:schemeClr val="tx1"/>
                </a:solidFill>
              </a:rPr>
              <a:t>5. hopelessly</a:t>
            </a:r>
          </a:p>
          <a:p>
            <a:r>
              <a:rPr lang="en-GB" sz="3200" dirty="0">
                <a:solidFill>
                  <a:schemeClr val="tx1"/>
                </a:solidFill>
              </a:rPr>
              <a:t>6. </a:t>
            </a:r>
            <a:r>
              <a:rPr lang="en-GB" sz="3200" dirty="0" err="1">
                <a:solidFill>
                  <a:schemeClr val="tx1"/>
                </a:solidFill>
              </a:rPr>
              <a:t>realy</a:t>
            </a:r>
            <a:endParaRPr lang="en-GB" sz="3200" dirty="0">
              <a:solidFill>
                <a:schemeClr val="tx1"/>
              </a:solidFill>
            </a:endParaRPr>
          </a:p>
        </p:txBody>
      </p:sp>
    </p:spTree>
    <p:extLst>
      <p:ext uri="{BB962C8B-B14F-4D97-AF65-F5344CB8AC3E}">
        <p14:creationId xmlns:p14="http://schemas.microsoft.com/office/powerpoint/2010/main" val="42084631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solidFill>
                  <a:schemeClr val="tx1"/>
                </a:solidFill>
              </a:rPr>
              <a:t>Changing a y to an </a:t>
            </a:r>
            <a:r>
              <a:rPr lang="en-GB" b="1" u="sng" dirty="0" err="1" smtClean="0">
                <a:solidFill>
                  <a:schemeClr val="tx1"/>
                </a:solidFill>
              </a:rPr>
              <a:t>i</a:t>
            </a:r>
            <a:r>
              <a:rPr lang="en-GB" b="1" u="sng" dirty="0" smtClean="0">
                <a:solidFill>
                  <a:schemeClr val="tx1"/>
                </a:solidFill>
              </a:rPr>
              <a:t> before adding the suffix. </a:t>
            </a:r>
            <a:endParaRPr lang="en-GB" b="1" u="sng" dirty="0">
              <a:solidFill>
                <a:schemeClr val="tx1"/>
              </a:solidFill>
            </a:endParaRPr>
          </a:p>
        </p:txBody>
      </p:sp>
      <p:sp>
        <p:nvSpPr>
          <p:cNvPr id="3" name="Content Placeholder 2"/>
          <p:cNvSpPr>
            <a:spLocks noGrp="1"/>
          </p:cNvSpPr>
          <p:nvPr>
            <p:ph idx="1"/>
          </p:nvPr>
        </p:nvSpPr>
        <p:spPr/>
        <p:txBody>
          <a:bodyPr>
            <a:normAutofit lnSpcReduction="10000"/>
          </a:bodyPr>
          <a:lstStyle/>
          <a:p>
            <a:r>
              <a:rPr lang="en-GB" sz="3200" dirty="0" smtClean="0">
                <a:solidFill>
                  <a:schemeClr val="tx1"/>
                </a:solidFill>
              </a:rPr>
              <a:t>If the y is on its own in a word (it doesn’t have one of the vowels next to it) then we change the y to an </a:t>
            </a:r>
            <a:r>
              <a:rPr lang="en-GB" sz="3200" dirty="0" err="1" smtClean="0">
                <a:solidFill>
                  <a:schemeClr val="tx1"/>
                </a:solidFill>
              </a:rPr>
              <a:t>i</a:t>
            </a:r>
            <a:r>
              <a:rPr lang="en-GB" sz="3200" dirty="0" smtClean="0">
                <a:solidFill>
                  <a:schemeClr val="tx1"/>
                </a:solidFill>
              </a:rPr>
              <a:t>. Then we add the suffix. </a:t>
            </a:r>
          </a:p>
          <a:p>
            <a:pPr marL="0" indent="0">
              <a:buNone/>
            </a:pPr>
            <a:endParaRPr lang="en-GB" sz="3200" dirty="0">
              <a:solidFill>
                <a:schemeClr val="tx1"/>
              </a:solidFill>
            </a:endParaRPr>
          </a:p>
          <a:p>
            <a:pPr marL="0" indent="0">
              <a:buNone/>
            </a:pPr>
            <a:r>
              <a:rPr lang="en-GB" sz="3200" dirty="0" smtClean="0">
                <a:solidFill>
                  <a:schemeClr val="tx1"/>
                </a:solidFill>
              </a:rPr>
              <a:t>l</a:t>
            </a:r>
            <a:r>
              <a:rPr lang="en-GB" sz="3200" b="1" dirty="0" smtClean="0">
                <a:solidFill>
                  <a:srgbClr val="7030A0"/>
                </a:solidFill>
              </a:rPr>
              <a:t>a</a:t>
            </a:r>
            <a:r>
              <a:rPr lang="en-GB" sz="3200" dirty="0" smtClean="0">
                <a:solidFill>
                  <a:schemeClr val="tx1"/>
                </a:solidFill>
              </a:rPr>
              <a:t>d</a:t>
            </a:r>
            <a:r>
              <a:rPr lang="en-GB" sz="3200" b="1" dirty="0" smtClean="0">
                <a:solidFill>
                  <a:srgbClr val="FF0000"/>
                </a:solidFill>
              </a:rPr>
              <a:t>y </a:t>
            </a:r>
            <a:r>
              <a:rPr lang="en-GB" sz="3200" dirty="0" smtClean="0">
                <a:solidFill>
                  <a:schemeClr val="tx1"/>
                </a:solidFill>
              </a:rPr>
              <a:t>     lad</a:t>
            </a:r>
            <a:r>
              <a:rPr lang="en-GB" sz="3200" b="1" dirty="0" smtClean="0">
                <a:solidFill>
                  <a:srgbClr val="FF0000"/>
                </a:solidFill>
              </a:rPr>
              <a:t>i</a:t>
            </a:r>
            <a:r>
              <a:rPr lang="en-GB" sz="3200" b="1" dirty="0" smtClean="0">
                <a:solidFill>
                  <a:schemeClr val="accent2"/>
                </a:solidFill>
              </a:rPr>
              <a:t>es</a:t>
            </a:r>
            <a:r>
              <a:rPr lang="en-GB" sz="3200" dirty="0" smtClean="0">
                <a:solidFill>
                  <a:schemeClr val="tx1"/>
                </a:solidFill>
              </a:rPr>
              <a:t>    </a:t>
            </a:r>
            <a:r>
              <a:rPr lang="en-GB" sz="3200" dirty="0">
                <a:solidFill>
                  <a:schemeClr val="tx1"/>
                </a:solidFill>
              </a:rPr>
              <a:t>b</a:t>
            </a:r>
            <a:r>
              <a:rPr lang="en-GB" sz="3200" dirty="0" smtClean="0">
                <a:solidFill>
                  <a:schemeClr val="tx1"/>
                </a:solidFill>
              </a:rPr>
              <a:t>ab</a:t>
            </a:r>
            <a:r>
              <a:rPr lang="en-GB" sz="3200" b="1" dirty="0" smtClean="0">
                <a:solidFill>
                  <a:srgbClr val="FF0000"/>
                </a:solidFill>
              </a:rPr>
              <a:t>y</a:t>
            </a:r>
            <a:r>
              <a:rPr lang="en-GB" sz="3200" dirty="0" smtClean="0">
                <a:solidFill>
                  <a:schemeClr val="tx1"/>
                </a:solidFill>
              </a:rPr>
              <a:t>       bab</a:t>
            </a:r>
            <a:r>
              <a:rPr lang="en-GB" sz="3200" b="1" dirty="0" smtClean="0">
                <a:solidFill>
                  <a:srgbClr val="FF0000"/>
                </a:solidFill>
              </a:rPr>
              <a:t>i</a:t>
            </a:r>
            <a:r>
              <a:rPr lang="en-GB" sz="3200" b="1" dirty="0" smtClean="0">
                <a:solidFill>
                  <a:schemeClr val="accent2"/>
                </a:solidFill>
              </a:rPr>
              <a:t>es</a:t>
            </a:r>
            <a:r>
              <a:rPr lang="en-GB" sz="3200" dirty="0" smtClean="0">
                <a:solidFill>
                  <a:schemeClr val="tx1"/>
                </a:solidFill>
              </a:rPr>
              <a:t>   </a:t>
            </a:r>
          </a:p>
          <a:p>
            <a:pPr marL="0" indent="0">
              <a:buNone/>
            </a:pPr>
            <a:r>
              <a:rPr lang="en-GB" sz="3200" dirty="0" smtClean="0">
                <a:solidFill>
                  <a:schemeClr val="tx1"/>
                </a:solidFill>
              </a:rPr>
              <a:t>h</a:t>
            </a:r>
            <a:r>
              <a:rPr lang="en-GB" sz="3200" b="1" dirty="0" smtClean="0">
                <a:solidFill>
                  <a:srgbClr val="7030A0"/>
                </a:solidFill>
              </a:rPr>
              <a:t>a</a:t>
            </a:r>
            <a:r>
              <a:rPr lang="en-GB" sz="3200" dirty="0" smtClean="0">
                <a:solidFill>
                  <a:schemeClr val="tx1"/>
                </a:solidFill>
              </a:rPr>
              <a:t>pp</a:t>
            </a:r>
            <a:r>
              <a:rPr lang="en-GB" sz="3200" b="1" dirty="0" smtClean="0">
                <a:solidFill>
                  <a:srgbClr val="FF0000"/>
                </a:solidFill>
              </a:rPr>
              <a:t>y</a:t>
            </a:r>
            <a:r>
              <a:rPr lang="en-GB" sz="3200" dirty="0" smtClean="0">
                <a:solidFill>
                  <a:schemeClr val="tx1"/>
                </a:solidFill>
              </a:rPr>
              <a:t>       happ</a:t>
            </a:r>
            <a:r>
              <a:rPr lang="en-GB" sz="3200" b="1" dirty="0" smtClean="0">
                <a:solidFill>
                  <a:srgbClr val="FF0000"/>
                </a:solidFill>
              </a:rPr>
              <a:t>i</a:t>
            </a:r>
            <a:r>
              <a:rPr lang="en-GB" sz="3200" b="1" dirty="0" smtClean="0">
                <a:solidFill>
                  <a:srgbClr val="00B0F0"/>
                </a:solidFill>
              </a:rPr>
              <a:t>er</a:t>
            </a:r>
            <a:r>
              <a:rPr lang="en-GB" sz="3200" dirty="0" smtClean="0">
                <a:solidFill>
                  <a:schemeClr val="tx1"/>
                </a:solidFill>
              </a:rPr>
              <a:t> </a:t>
            </a:r>
            <a:endParaRPr lang="en-GB" sz="3200" dirty="0">
              <a:solidFill>
                <a:schemeClr val="tx1"/>
              </a:solidFill>
            </a:endParaRPr>
          </a:p>
        </p:txBody>
      </p:sp>
      <p:cxnSp>
        <p:nvCxnSpPr>
          <p:cNvPr id="5" name="Straight Arrow Connector 4"/>
          <p:cNvCxnSpPr/>
          <p:nvPr/>
        </p:nvCxnSpPr>
        <p:spPr>
          <a:xfrm>
            <a:off x="1600200" y="4927600"/>
            <a:ext cx="5207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4940300" y="4927600"/>
            <a:ext cx="5207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120900" y="5511800"/>
            <a:ext cx="5207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8698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rPr>
              <a:t>Our aim is for our children to grow up to be able to </a:t>
            </a:r>
            <a:r>
              <a:rPr lang="en-US" b="1" dirty="0" smtClean="0">
                <a:solidFill>
                  <a:schemeClr val="tx1"/>
                </a:solidFill>
              </a:rPr>
              <a:t>communicate </a:t>
            </a:r>
            <a:r>
              <a:rPr lang="en-US" b="1" dirty="0">
                <a:solidFill>
                  <a:schemeClr val="tx1"/>
                </a:solidFill>
              </a:rPr>
              <a:t>effectively orally and through written form. </a:t>
            </a:r>
            <a:r>
              <a:rPr lang="en-US" dirty="0"/>
              <a:t/>
            </a:r>
            <a:br>
              <a:rPr lang="en-US" dirty="0"/>
            </a:br>
            <a:r>
              <a:rPr lang="en-GB" b="1" dirty="0"/>
              <a:t/>
            </a:r>
            <a:br>
              <a:rPr lang="en-GB" b="1" dirty="0"/>
            </a:b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334" y="3186953"/>
            <a:ext cx="4553337" cy="190121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403" y="2503931"/>
            <a:ext cx="4238868" cy="3267262"/>
          </a:xfrm>
          <a:prstGeom prst="rect">
            <a:avLst/>
          </a:prstGeom>
        </p:spPr>
      </p:pic>
    </p:spTree>
    <p:extLst>
      <p:ext uri="{BB962C8B-B14F-4D97-AF65-F5344CB8AC3E}">
        <p14:creationId xmlns:p14="http://schemas.microsoft.com/office/powerpoint/2010/main" val="32625176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solidFill>
                  <a:schemeClr val="tx1"/>
                </a:solidFill>
              </a:rPr>
              <a:t>What if a y is next to a vowel?</a:t>
            </a:r>
            <a:endParaRPr lang="en-GB" b="1" u="sng" dirty="0">
              <a:solidFill>
                <a:schemeClr val="tx1"/>
              </a:solidFill>
            </a:endParaRPr>
          </a:p>
        </p:txBody>
      </p:sp>
      <p:sp>
        <p:nvSpPr>
          <p:cNvPr id="3" name="Content Placeholder 2"/>
          <p:cNvSpPr>
            <a:spLocks noGrp="1"/>
          </p:cNvSpPr>
          <p:nvPr>
            <p:ph idx="1"/>
          </p:nvPr>
        </p:nvSpPr>
        <p:spPr/>
        <p:txBody>
          <a:bodyPr>
            <a:normAutofit/>
          </a:bodyPr>
          <a:lstStyle/>
          <a:p>
            <a:r>
              <a:rPr lang="en-GB" sz="3200" dirty="0" smtClean="0">
                <a:solidFill>
                  <a:schemeClr val="tx1"/>
                </a:solidFill>
              </a:rPr>
              <a:t>If the y is next to a vowel then you just add the suffix. </a:t>
            </a:r>
          </a:p>
          <a:p>
            <a:pPr marL="0" indent="0">
              <a:buNone/>
            </a:pPr>
            <a:r>
              <a:rPr lang="en-GB" sz="3200" dirty="0">
                <a:solidFill>
                  <a:schemeClr val="tx1"/>
                </a:solidFill>
              </a:rPr>
              <a:t>p</a:t>
            </a:r>
            <a:r>
              <a:rPr lang="en-GB" sz="3200" dirty="0" smtClean="0">
                <a:solidFill>
                  <a:schemeClr val="tx1"/>
                </a:solidFill>
              </a:rPr>
              <a:t>l</a:t>
            </a:r>
            <a:r>
              <a:rPr lang="en-GB" sz="3200" b="1" dirty="0" smtClean="0">
                <a:solidFill>
                  <a:srgbClr val="FF0000"/>
                </a:solidFill>
              </a:rPr>
              <a:t>ay</a:t>
            </a:r>
            <a:r>
              <a:rPr lang="en-GB" sz="3200" dirty="0" smtClean="0">
                <a:solidFill>
                  <a:schemeClr val="tx1"/>
                </a:solidFill>
              </a:rPr>
              <a:t>        play</a:t>
            </a:r>
            <a:r>
              <a:rPr lang="en-GB" sz="3200" b="1" dirty="0" smtClean="0">
                <a:solidFill>
                  <a:srgbClr val="0070C0"/>
                </a:solidFill>
              </a:rPr>
              <a:t>ing</a:t>
            </a:r>
            <a:r>
              <a:rPr lang="en-GB" sz="3200" dirty="0" smtClean="0">
                <a:solidFill>
                  <a:schemeClr val="tx1"/>
                </a:solidFill>
              </a:rPr>
              <a:t>     </a:t>
            </a:r>
            <a:r>
              <a:rPr lang="en-GB" sz="3200" dirty="0">
                <a:solidFill>
                  <a:schemeClr val="tx1"/>
                </a:solidFill>
              </a:rPr>
              <a:t>pl</a:t>
            </a:r>
            <a:r>
              <a:rPr lang="en-GB" sz="3200" b="1" dirty="0">
                <a:solidFill>
                  <a:srgbClr val="FF0000"/>
                </a:solidFill>
              </a:rPr>
              <a:t>ay</a:t>
            </a:r>
            <a:r>
              <a:rPr lang="en-GB" sz="3200" dirty="0">
                <a:solidFill>
                  <a:schemeClr val="tx1"/>
                </a:solidFill>
              </a:rPr>
              <a:t>        </a:t>
            </a:r>
            <a:r>
              <a:rPr lang="en-GB" sz="3200" dirty="0" smtClean="0">
                <a:solidFill>
                  <a:schemeClr val="tx1"/>
                </a:solidFill>
              </a:rPr>
              <a:t>play</a:t>
            </a:r>
            <a:r>
              <a:rPr lang="en-GB" sz="3200" b="1" dirty="0" smtClean="0">
                <a:solidFill>
                  <a:srgbClr val="0070C0"/>
                </a:solidFill>
              </a:rPr>
              <a:t>er </a:t>
            </a:r>
            <a:r>
              <a:rPr lang="en-GB" sz="3200" dirty="0" smtClean="0">
                <a:solidFill>
                  <a:schemeClr val="tx1"/>
                </a:solidFill>
              </a:rPr>
              <a:t> </a:t>
            </a:r>
          </a:p>
          <a:p>
            <a:pPr marL="0" indent="0">
              <a:buNone/>
            </a:pPr>
            <a:endParaRPr lang="en-GB" sz="3200" dirty="0">
              <a:solidFill>
                <a:schemeClr val="tx1"/>
              </a:solidFill>
            </a:endParaRPr>
          </a:p>
          <a:p>
            <a:pPr marL="0" indent="0">
              <a:buNone/>
            </a:pPr>
            <a:r>
              <a:rPr lang="en-GB" sz="3200" dirty="0">
                <a:solidFill>
                  <a:schemeClr val="tx1"/>
                </a:solidFill>
              </a:rPr>
              <a:t>pl</a:t>
            </a:r>
            <a:r>
              <a:rPr lang="en-GB" sz="3200" b="1" dirty="0">
                <a:solidFill>
                  <a:srgbClr val="FF0000"/>
                </a:solidFill>
              </a:rPr>
              <a:t>ay</a:t>
            </a:r>
            <a:r>
              <a:rPr lang="en-GB" sz="3200" dirty="0">
                <a:solidFill>
                  <a:schemeClr val="tx1"/>
                </a:solidFill>
              </a:rPr>
              <a:t>        </a:t>
            </a:r>
            <a:r>
              <a:rPr lang="en-GB" sz="3200" dirty="0" smtClean="0">
                <a:solidFill>
                  <a:schemeClr val="tx1"/>
                </a:solidFill>
              </a:rPr>
              <a:t>play</a:t>
            </a:r>
            <a:r>
              <a:rPr lang="en-GB" sz="3200" b="1" dirty="0">
                <a:solidFill>
                  <a:srgbClr val="0070C0"/>
                </a:solidFill>
              </a:rPr>
              <a:t>s</a:t>
            </a:r>
            <a:r>
              <a:rPr lang="en-GB" sz="3200" b="1" dirty="0" smtClean="0">
                <a:solidFill>
                  <a:srgbClr val="0070C0"/>
                </a:solidFill>
              </a:rPr>
              <a:t> </a:t>
            </a:r>
            <a:r>
              <a:rPr lang="en-GB" sz="3200" dirty="0" smtClean="0">
                <a:solidFill>
                  <a:schemeClr val="tx1"/>
                </a:solidFill>
              </a:rPr>
              <a:t>        pl</a:t>
            </a:r>
            <a:r>
              <a:rPr lang="en-GB" sz="3200" b="1" dirty="0" smtClean="0">
                <a:solidFill>
                  <a:srgbClr val="FF0000"/>
                </a:solidFill>
              </a:rPr>
              <a:t>ay</a:t>
            </a:r>
            <a:r>
              <a:rPr lang="en-GB" sz="3200" dirty="0" smtClean="0">
                <a:solidFill>
                  <a:schemeClr val="tx1"/>
                </a:solidFill>
              </a:rPr>
              <a:t>        play</a:t>
            </a:r>
            <a:r>
              <a:rPr lang="en-GB" sz="3200" b="1" dirty="0" smtClean="0">
                <a:solidFill>
                  <a:srgbClr val="0070C0"/>
                </a:solidFill>
              </a:rPr>
              <a:t>ful </a:t>
            </a:r>
            <a:r>
              <a:rPr lang="en-GB" sz="3200" dirty="0" smtClean="0">
                <a:solidFill>
                  <a:schemeClr val="tx1"/>
                </a:solidFill>
              </a:rPr>
              <a:t> </a:t>
            </a:r>
            <a:endParaRPr lang="en-GB" sz="3200" dirty="0">
              <a:solidFill>
                <a:schemeClr val="tx1"/>
              </a:solidFill>
            </a:endParaRPr>
          </a:p>
          <a:p>
            <a:pPr marL="0" indent="0">
              <a:buNone/>
            </a:pPr>
            <a:endParaRPr lang="en-GB" sz="3200" dirty="0">
              <a:solidFill>
                <a:schemeClr val="tx1"/>
              </a:solidFill>
            </a:endParaRPr>
          </a:p>
          <a:p>
            <a:pPr marL="0" indent="0">
              <a:buNone/>
            </a:pPr>
            <a:endParaRPr lang="en-GB" sz="3200" dirty="0">
              <a:solidFill>
                <a:schemeClr val="tx1"/>
              </a:solidFill>
            </a:endParaRPr>
          </a:p>
          <a:p>
            <a:pPr marL="0" indent="0">
              <a:buNone/>
            </a:pPr>
            <a:endParaRPr lang="en-GB" sz="3200" dirty="0">
              <a:solidFill>
                <a:schemeClr val="tx1"/>
              </a:solidFill>
            </a:endParaRPr>
          </a:p>
        </p:txBody>
      </p:sp>
      <p:cxnSp>
        <p:nvCxnSpPr>
          <p:cNvPr id="5" name="Straight Arrow Connector 4"/>
          <p:cNvCxnSpPr/>
          <p:nvPr/>
        </p:nvCxnSpPr>
        <p:spPr>
          <a:xfrm>
            <a:off x="1790700" y="3632200"/>
            <a:ext cx="5207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473700" y="3619500"/>
            <a:ext cx="5207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790700" y="4864100"/>
            <a:ext cx="5207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676900" y="4864100"/>
            <a:ext cx="5207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3669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 </a:t>
            </a:r>
            <a:r>
              <a:rPr lang="en-GB" b="1" u="sng" dirty="0" smtClean="0">
                <a:solidFill>
                  <a:schemeClr val="tx1"/>
                </a:solidFill>
              </a:rPr>
              <a:t>However there is an exception to the rule…</a:t>
            </a:r>
            <a:endParaRPr lang="en-GB" b="1" u="sng" dirty="0">
              <a:solidFill>
                <a:schemeClr val="tx1"/>
              </a:solidFill>
            </a:endParaRPr>
          </a:p>
        </p:txBody>
      </p:sp>
      <p:sp>
        <p:nvSpPr>
          <p:cNvPr id="3" name="Content Placeholder 2"/>
          <p:cNvSpPr>
            <a:spLocks noGrp="1"/>
          </p:cNvSpPr>
          <p:nvPr>
            <p:ph idx="1"/>
          </p:nvPr>
        </p:nvSpPr>
        <p:spPr/>
        <p:txBody>
          <a:bodyPr/>
          <a:lstStyle/>
          <a:p>
            <a:r>
              <a:rPr lang="en-GB" sz="3600" dirty="0" smtClean="0">
                <a:solidFill>
                  <a:schemeClr val="tx1"/>
                </a:solidFill>
              </a:rPr>
              <a:t>If the suffix starts with an ‘</a:t>
            </a:r>
            <a:r>
              <a:rPr lang="en-GB" sz="3600" dirty="0" err="1" smtClean="0">
                <a:solidFill>
                  <a:schemeClr val="tx1"/>
                </a:solidFill>
              </a:rPr>
              <a:t>i</a:t>
            </a:r>
            <a:r>
              <a:rPr lang="en-GB" sz="3600" dirty="0" smtClean="0">
                <a:solidFill>
                  <a:schemeClr val="tx1"/>
                </a:solidFill>
              </a:rPr>
              <a:t>.’ For example adding ‘</a:t>
            </a:r>
            <a:r>
              <a:rPr lang="en-GB" sz="3600" dirty="0" err="1" smtClean="0">
                <a:solidFill>
                  <a:schemeClr val="tx1"/>
                </a:solidFill>
              </a:rPr>
              <a:t>ing</a:t>
            </a:r>
            <a:r>
              <a:rPr lang="en-GB" sz="3600" dirty="0" smtClean="0">
                <a:solidFill>
                  <a:schemeClr val="tx1"/>
                </a:solidFill>
              </a:rPr>
              <a:t>’.</a:t>
            </a:r>
          </a:p>
          <a:p>
            <a:endParaRPr lang="en-GB" sz="3600" dirty="0">
              <a:solidFill>
                <a:schemeClr val="tx1"/>
              </a:solidFill>
            </a:endParaRPr>
          </a:p>
          <a:p>
            <a:pPr marL="0" indent="0">
              <a:buNone/>
            </a:pPr>
            <a:r>
              <a:rPr lang="en-GB" sz="3600" dirty="0" smtClean="0">
                <a:solidFill>
                  <a:schemeClr val="tx1"/>
                </a:solidFill>
              </a:rPr>
              <a:t>marr</a:t>
            </a:r>
            <a:r>
              <a:rPr lang="en-GB" sz="3600" b="1" dirty="0" smtClean="0">
                <a:solidFill>
                  <a:srgbClr val="FF0000"/>
                </a:solidFill>
              </a:rPr>
              <a:t>y</a:t>
            </a:r>
            <a:r>
              <a:rPr lang="en-GB" sz="3600" dirty="0" smtClean="0">
                <a:solidFill>
                  <a:schemeClr val="tx1"/>
                </a:solidFill>
              </a:rPr>
              <a:t>        marry</a:t>
            </a:r>
            <a:r>
              <a:rPr lang="en-GB" sz="3600" b="1" dirty="0" smtClean="0">
                <a:solidFill>
                  <a:srgbClr val="002060"/>
                </a:solidFill>
              </a:rPr>
              <a:t>ing</a:t>
            </a:r>
            <a:r>
              <a:rPr lang="en-GB" sz="3600" dirty="0" smtClean="0">
                <a:solidFill>
                  <a:schemeClr val="tx1"/>
                </a:solidFill>
              </a:rPr>
              <a:t> </a:t>
            </a:r>
          </a:p>
          <a:p>
            <a:pPr marL="0" indent="0">
              <a:buNone/>
            </a:pPr>
            <a:r>
              <a:rPr lang="en-GB" sz="3600" dirty="0" smtClean="0">
                <a:solidFill>
                  <a:schemeClr val="tx1"/>
                </a:solidFill>
              </a:rPr>
              <a:t>we do not change the y for an I</a:t>
            </a:r>
          </a:p>
          <a:p>
            <a:pPr marL="0" indent="0">
              <a:buNone/>
            </a:pPr>
            <a:endParaRPr lang="en-GB" sz="3600" dirty="0" smtClean="0">
              <a:solidFill>
                <a:schemeClr val="tx1"/>
              </a:solidFill>
            </a:endParaRPr>
          </a:p>
          <a:p>
            <a:pPr marL="0" indent="0">
              <a:buNone/>
            </a:pPr>
            <a:endParaRPr lang="en-GB" dirty="0" smtClean="0"/>
          </a:p>
          <a:p>
            <a:endParaRPr lang="en-GB" dirty="0"/>
          </a:p>
        </p:txBody>
      </p:sp>
      <p:cxnSp>
        <p:nvCxnSpPr>
          <p:cNvPr id="4" name="Straight Arrow Connector 3"/>
          <p:cNvCxnSpPr/>
          <p:nvPr/>
        </p:nvCxnSpPr>
        <p:spPr>
          <a:xfrm>
            <a:off x="2286000" y="4483100"/>
            <a:ext cx="5207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400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err="1" smtClean="0">
                <a:solidFill>
                  <a:schemeClr val="tx1"/>
                </a:solidFill>
              </a:rPr>
              <a:t>i</a:t>
            </a:r>
            <a:r>
              <a:rPr lang="en-GB" b="1" dirty="0" smtClean="0">
                <a:solidFill>
                  <a:schemeClr val="tx1"/>
                </a:solidFill>
              </a:rPr>
              <a:t> before e except after c</a:t>
            </a:r>
            <a:endParaRPr lang="en-GB" b="1" dirty="0">
              <a:solidFill>
                <a:schemeClr val="tx1"/>
              </a:solidFill>
            </a:endParaRPr>
          </a:p>
        </p:txBody>
      </p:sp>
      <p:sp>
        <p:nvSpPr>
          <p:cNvPr id="3" name="Content Placeholder 2"/>
          <p:cNvSpPr>
            <a:spLocks noGrp="1"/>
          </p:cNvSpPr>
          <p:nvPr>
            <p:ph idx="1"/>
          </p:nvPr>
        </p:nvSpPr>
        <p:spPr/>
        <p:txBody>
          <a:bodyPr>
            <a:normAutofit/>
          </a:bodyPr>
          <a:lstStyle/>
          <a:p>
            <a:r>
              <a:rPr lang="en-US" sz="3200" b="1" dirty="0">
                <a:solidFill>
                  <a:schemeClr val="tx1"/>
                </a:solidFill>
              </a:rPr>
              <a:t>‘</a:t>
            </a:r>
            <a:r>
              <a:rPr lang="en-US" sz="3200" b="1" dirty="0" err="1">
                <a:solidFill>
                  <a:schemeClr val="tx1"/>
                </a:solidFill>
              </a:rPr>
              <a:t>i</a:t>
            </a:r>
            <a:r>
              <a:rPr lang="en-US" sz="3200" b="1" dirty="0">
                <a:solidFill>
                  <a:schemeClr val="tx1"/>
                </a:solidFill>
              </a:rPr>
              <a:t>’ before ‘e’ except after ‘c’</a:t>
            </a:r>
          </a:p>
          <a:p>
            <a:r>
              <a:rPr lang="en-GB" sz="3200" b="1" dirty="0">
                <a:solidFill>
                  <a:schemeClr val="tx1"/>
                </a:solidFill>
              </a:rPr>
              <a:t>thief chief</a:t>
            </a:r>
          </a:p>
          <a:p>
            <a:r>
              <a:rPr lang="en-GB" sz="3200" b="1" dirty="0">
                <a:solidFill>
                  <a:schemeClr val="tx1"/>
                </a:solidFill>
              </a:rPr>
              <a:t>deceived received ceiling</a:t>
            </a:r>
          </a:p>
          <a:p>
            <a:r>
              <a:rPr lang="en-US" sz="3200" b="1" dirty="0">
                <a:solidFill>
                  <a:schemeClr val="tx1"/>
                </a:solidFill>
              </a:rPr>
              <a:t>only if it makes the ‘</a:t>
            </a:r>
            <a:r>
              <a:rPr lang="en-US" sz="3200" b="1" dirty="0" err="1">
                <a:solidFill>
                  <a:schemeClr val="tx1"/>
                </a:solidFill>
              </a:rPr>
              <a:t>ee</a:t>
            </a:r>
            <a:r>
              <a:rPr lang="en-US" sz="3200" b="1" dirty="0">
                <a:solidFill>
                  <a:schemeClr val="tx1"/>
                </a:solidFill>
              </a:rPr>
              <a:t>’ sound</a:t>
            </a:r>
          </a:p>
          <a:p>
            <a:r>
              <a:rPr lang="en-US" sz="3200" b="1" dirty="0">
                <a:solidFill>
                  <a:schemeClr val="tx1"/>
                </a:solidFill>
              </a:rPr>
              <a:t>because look at … height – weight </a:t>
            </a:r>
            <a:r>
              <a:rPr lang="en-US" sz="3200" b="1" dirty="0" err="1" smtClean="0">
                <a:solidFill>
                  <a:schemeClr val="tx1"/>
                </a:solidFill>
              </a:rPr>
              <a:t>etc</a:t>
            </a:r>
            <a:endParaRPr lang="en-US" sz="3200" b="1" dirty="0">
              <a:solidFill>
                <a:schemeClr val="tx1"/>
              </a:solidFill>
            </a:endParaRPr>
          </a:p>
        </p:txBody>
      </p:sp>
    </p:spTree>
    <p:extLst>
      <p:ext uri="{BB962C8B-B14F-4D97-AF65-F5344CB8AC3E}">
        <p14:creationId xmlns:p14="http://schemas.microsoft.com/office/powerpoint/2010/main" val="39166573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a:solidFill>
                  <a:schemeClr val="tx1"/>
                </a:solidFill>
              </a:rPr>
              <a:t>a</a:t>
            </a:r>
            <a:r>
              <a:rPr lang="en-GB" b="1" u="sng" dirty="0" smtClean="0">
                <a:solidFill>
                  <a:schemeClr val="tx1"/>
                </a:solidFill>
              </a:rPr>
              <a:t>ble or </a:t>
            </a:r>
            <a:r>
              <a:rPr lang="en-GB" b="1" u="sng" dirty="0" err="1" smtClean="0">
                <a:solidFill>
                  <a:schemeClr val="tx1"/>
                </a:solidFill>
              </a:rPr>
              <a:t>ible</a:t>
            </a:r>
            <a:endParaRPr lang="en-GB" b="1" u="sng" dirty="0">
              <a:solidFill>
                <a:schemeClr val="tx1"/>
              </a:solidFill>
            </a:endParaRPr>
          </a:p>
        </p:txBody>
      </p:sp>
      <p:sp>
        <p:nvSpPr>
          <p:cNvPr id="3" name="Content Placeholder 2"/>
          <p:cNvSpPr>
            <a:spLocks noGrp="1"/>
          </p:cNvSpPr>
          <p:nvPr>
            <p:ph idx="1"/>
          </p:nvPr>
        </p:nvSpPr>
        <p:spPr/>
        <p:txBody>
          <a:bodyPr>
            <a:normAutofit/>
          </a:bodyPr>
          <a:lstStyle/>
          <a:p>
            <a:r>
              <a:rPr lang="en-GB" sz="3200" dirty="0" smtClean="0">
                <a:solidFill>
                  <a:schemeClr val="tx1"/>
                </a:solidFill>
              </a:rPr>
              <a:t>They have the same meaning (able to). </a:t>
            </a:r>
          </a:p>
          <a:p>
            <a:r>
              <a:rPr lang="en-GB" sz="3200" dirty="0" smtClean="0">
                <a:solidFill>
                  <a:schemeClr val="tx1"/>
                </a:solidFill>
              </a:rPr>
              <a:t>If the root word is complete you add able </a:t>
            </a:r>
          </a:p>
          <a:p>
            <a:r>
              <a:rPr lang="en-GB" sz="3200" dirty="0" smtClean="0">
                <a:solidFill>
                  <a:schemeClr val="tx1"/>
                </a:solidFill>
              </a:rPr>
              <a:t>If the root word is incomplete you add </a:t>
            </a:r>
            <a:r>
              <a:rPr lang="en-GB" sz="3200" dirty="0" err="1" smtClean="0">
                <a:solidFill>
                  <a:schemeClr val="tx1"/>
                </a:solidFill>
              </a:rPr>
              <a:t>ible</a:t>
            </a:r>
            <a:r>
              <a:rPr lang="en-GB" sz="3200" dirty="0" smtClean="0">
                <a:solidFill>
                  <a:schemeClr val="tx1"/>
                </a:solidFill>
              </a:rPr>
              <a:t>. </a:t>
            </a:r>
          </a:p>
          <a:p>
            <a:endParaRPr lang="en-GB" sz="3200" dirty="0" smtClean="0">
              <a:solidFill>
                <a:schemeClr val="tx1"/>
              </a:solidFill>
            </a:endParaRPr>
          </a:p>
          <a:p>
            <a:pPr marL="0" indent="0">
              <a:buNone/>
            </a:pPr>
            <a:r>
              <a:rPr lang="en-GB" sz="3200" dirty="0" smtClean="0">
                <a:solidFill>
                  <a:schemeClr val="tx1"/>
                </a:solidFill>
              </a:rPr>
              <a:t>Like = full word = add able = likeable </a:t>
            </a:r>
          </a:p>
          <a:p>
            <a:pPr marL="0" indent="0">
              <a:buNone/>
            </a:pPr>
            <a:r>
              <a:rPr lang="en-GB" sz="3200" dirty="0" err="1" smtClean="0">
                <a:solidFill>
                  <a:schemeClr val="tx1"/>
                </a:solidFill>
              </a:rPr>
              <a:t>Poss</a:t>
            </a:r>
            <a:r>
              <a:rPr lang="en-GB" sz="3200" dirty="0" smtClean="0">
                <a:solidFill>
                  <a:schemeClr val="tx1"/>
                </a:solidFill>
              </a:rPr>
              <a:t> = incomplete word = add </a:t>
            </a:r>
            <a:r>
              <a:rPr lang="en-GB" sz="3200" dirty="0" err="1" smtClean="0">
                <a:solidFill>
                  <a:schemeClr val="tx1"/>
                </a:solidFill>
              </a:rPr>
              <a:t>ible</a:t>
            </a:r>
            <a:r>
              <a:rPr lang="en-GB" sz="3200" dirty="0" smtClean="0">
                <a:solidFill>
                  <a:schemeClr val="tx1"/>
                </a:solidFill>
              </a:rPr>
              <a:t> = possible.</a:t>
            </a:r>
            <a:endParaRPr lang="en-GB" sz="3200" dirty="0">
              <a:solidFill>
                <a:schemeClr val="tx1"/>
              </a:solidFill>
            </a:endParaRPr>
          </a:p>
        </p:txBody>
      </p:sp>
    </p:spTree>
    <p:extLst>
      <p:ext uri="{BB962C8B-B14F-4D97-AF65-F5344CB8AC3E}">
        <p14:creationId xmlns:p14="http://schemas.microsoft.com/office/powerpoint/2010/main" val="19794635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solidFill>
                  <a:schemeClr val="tx1"/>
                </a:solidFill>
              </a:rPr>
              <a:t>Magic e </a:t>
            </a:r>
            <a:endParaRPr lang="en-GB" b="1" u="sng" dirty="0">
              <a:solidFill>
                <a:schemeClr val="tx1"/>
              </a:solidFill>
            </a:endParaRPr>
          </a:p>
        </p:txBody>
      </p:sp>
      <p:sp>
        <p:nvSpPr>
          <p:cNvPr id="3" name="Content Placeholder 2"/>
          <p:cNvSpPr>
            <a:spLocks noGrp="1"/>
          </p:cNvSpPr>
          <p:nvPr>
            <p:ph idx="1"/>
          </p:nvPr>
        </p:nvSpPr>
        <p:spPr>
          <a:xfrm>
            <a:off x="931334" y="1487489"/>
            <a:ext cx="8596668" cy="3880773"/>
          </a:xfrm>
        </p:spPr>
        <p:txBody>
          <a:bodyPr>
            <a:noAutofit/>
          </a:bodyPr>
          <a:lstStyle/>
          <a:p>
            <a:r>
              <a:rPr lang="en-GB" sz="3200" dirty="0" smtClean="0">
                <a:solidFill>
                  <a:schemeClr val="tx1"/>
                </a:solidFill>
              </a:rPr>
              <a:t>When the letter e is one letter away from a single vowel it changes the sound of that vowel from a baby sound to an adult sound. </a:t>
            </a:r>
          </a:p>
          <a:p>
            <a:r>
              <a:rPr lang="en-GB" sz="3200" dirty="0" smtClean="0">
                <a:solidFill>
                  <a:schemeClr val="tx1"/>
                </a:solidFill>
              </a:rPr>
              <a:t>E.G. Hope   - the o is the adult sound because the magic e is one letter away from the vowel. </a:t>
            </a:r>
          </a:p>
          <a:p>
            <a:r>
              <a:rPr lang="en-GB" sz="3200" dirty="0" smtClean="0">
                <a:solidFill>
                  <a:schemeClr val="tx1"/>
                </a:solidFill>
              </a:rPr>
              <a:t>In ‘Hopped’ the e can not work because it is too far away from the vowel so the o is a baby sound here. </a:t>
            </a:r>
            <a:endParaRPr lang="en-GB" sz="3200" dirty="0">
              <a:solidFill>
                <a:schemeClr val="tx1"/>
              </a:solidFill>
            </a:endParaRPr>
          </a:p>
        </p:txBody>
      </p:sp>
    </p:spTree>
    <p:extLst>
      <p:ext uri="{BB962C8B-B14F-4D97-AF65-F5344CB8AC3E}">
        <p14:creationId xmlns:p14="http://schemas.microsoft.com/office/powerpoint/2010/main" val="38363441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47700"/>
            <a:ext cx="8596668" cy="1320800"/>
          </a:xfrm>
        </p:spPr>
        <p:txBody>
          <a:bodyPr/>
          <a:lstStyle/>
          <a:p>
            <a:pPr algn="ctr"/>
            <a:r>
              <a:rPr lang="en-GB" b="1" dirty="0" smtClean="0">
                <a:solidFill>
                  <a:schemeClr val="tx1"/>
                </a:solidFill>
              </a:rPr>
              <a:t>One l or two? </a:t>
            </a:r>
            <a:endParaRPr lang="en-GB" b="1" dirty="0">
              <a:solidFill>
                <a:schemeClr val="tx1"/>
              </a:solidFill>
            </a:endParaRPr>
          </a:p>
        </p:txBody>
      </p:sp>
      <p:sp>
        <p:nvSpPr>
          <p:cNvPr id="3" name="Content Placeholder 2"/>
          <p:cNvSpPr>
            <a:spLocks noGrp="1"/>
          </p:cNvSpPr>
          <p:nvPr>
            <p:ph idx="1"/>
          </p:nvPr>
        </p:nvSpPr>
        <p:spPr>
          <a:xfrm>
            <a:off x="1071034" y="1968500"/>
            <a:ext cx="8596668" cy="3880773"/>
          </a:xfrm>
        </p:spPr>
        <p:txBody>
          <a:bodyPr>
            <a:noAutofit/>
          </a:bodyPr>
          <a:lstStyle/>
          <a:p>
            <a:r>
              <a:rPr lang="en-US" sz="3600" b="1" dirty="0">
                <a:solidFill>
                  <a:schemeClr val="tx1"/>
                </a:solidFill>
              </a:rPr>
              <a:t>Words of more than one syllable</a:t>
            </a:r>
          </a:p>
          <a:p>
            <a:pPr marL="0" indent="0">
              <a:buNone/>
            </a:pPr>
            <a:r>
              <a:rPr lang="en-US" sz="3600" b="1" dirty="0">
                <a:solidFill>
                  <a:schemeClr val="tx1"/>
                </a:solidFill>
              </a:rPr>
              <a:t>rarely end in double ‘l’</a:t>
            </a:r>
          </a:p>
          <a:p>
            <a:pPr marL="0" indent="0">
              <a:buNone/>
            </a:pPr>
            <a:r>
              <a:rPr lang="en-GB" sz="3600" b="1" dirty="0">
                <a:solidFill>
                  <a:schemeClr val="tx1"/>
                </a:solidFill>
              </a:rPr>
              <a:t>beautiful </a:t>
            </a:r>
            <a:r>
              <a:rPr lang="en-GB" sz="3600" b="1" dirty="0" smtClean="0">
                <a:solidFill>
                  <a:schemeClr val="tx1"/>
                </a:solidFill>
              </a:rPr>
              <a:t>      until           fulfil</a:t>
            </a:r>
            <a:endParaRPr lang="en-GB" sz="3600" b="1" dirty="0">
              <a:solidFill>
                <a:schemeClr val="tx1"/>
              </a:solidFill>
            </a:endParaRPr>
          </a:p>
          <a:p>
            <a:pPr marL="0" indent="0">
              <a:buNone/>
            </a:pPr>
            <a:r>
              <a:rPr lang="en-GB" sz="3600" b="1" dirty="0">
                <a:solidFill>
                  <a:schemeClr val="tx1"/>
                </a:solidFill>
              </a:rPr>
              <a:t>thoughtful </a:t>
            </a:r>
            <a:r>
              <a:rPr lang="en-GB" sz="3600" b="1" dirty="0" smtClean="0">
                <a:solidFill>
                  <a:schemeClr val="tx1"/>
                </a:solidFill>
              </a:rPr>
              <a:t>   cheerful       awful</a:t>
            </a:r>
            <a:endParaRPr lang="en-GB" sz="3600" b="1" dirty="0">
              <a:solidFill>
                <a:schemeClr val="tx1"/>
              </a:solidFill>
            </a:endParaRPr>
          </a:p>
          <a:p>
            <a:r>
              <a:rPr lang="en-US" sz="3600" b="1" dirty="0">
                <a:solidFill>
                  <a:schemeClr val="tx1"/>
                </a:solidFill>
              </a:rPr>
              <a:t>unless they are compound words</a:t>
            </a:r>
          </a:p>
          <a:p>
            <a:pPr marL="0" indent="0">
              <a:buNone/>
            </a:pPr>
            <a:r>
              <a:rPr lang="en-GB" sz="3600" b="1" dirty="0" smtClean="0">
                <a:solidFill>
                  <a:schemeClr val="tx1"/>
                </a:solidFill>
              </a:rPr>
              <a:t>Football </a:t>
            </a:r>
            <a:endParaRPr lang="en-GB" sz="3600" b="1" dirty="0">
              <a:solidFill>
                <a:schemeClr val="tx1"/>
              </a:solidFill>
            </a:endParaRPr>
          </a:p>
        </p:txBody>
      </p:sp>
    </p:spTree>
    <p:extLst>
      <p:ext uri="{BB962C8B-B14F-4D97-AF65-F5344CB8AC3E}">
        <p14:creationId xmlns:p14="http://schemas.microsoft.com/office/powerpoint/2010/main" val="18508311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solidFill>
                  <a:schemeClr val="tx1"/>
                </a:solidFill>
              </a:rPr>
              <a:t>Researching suffix and prefix</a:t>
            </a:r>
            <a:endParaRPr lang="en-GB" b="1" u="sng" dirty="0">
              <a:solidFill>
                <a:schemeClr val="tx1"/>
              </a:solidFill>
            </a:endParaRPr>
          </a:p>
        </p:txBody>
      </p:sp>
      <p:sp>
        <p:nvSpPr>
          <p:cNvPr id="3" name="Content Placeholder 2"/>
          <p:cNvSpPr>
            <a:spLocks noGrp="1"/>
          </p:cNvSpPr>
          <p:nvPr>
            <p:ph idx="1"/>
          </p:nvPr>
        </p:nvSpPr>
        <p:spPr/>
        <p:txBody>
          <a:bodyPr>
            <a:normAutofit/>
          </a:bodyPr>
          <a:lstStyle/>
          <a:p>
            <a:r>
              <a:rPr lang="en-GB" sz="3600" b="1" dirty="0" smtClean="0">
                <a:solidFill>
                  <a:schemeClr val="tx1"/>
                </a:solidFill>
              </a:rPr>
              <a:t>Research the meaning of different prefixes and suffixes. </a:t>
            </a:r>
          </a:p>
          <a:p>
            <a:r>
              <a:rPr lang="en-GB" sz="3600" b="1" dirty="0" smtClean="0">
                <a:solidFill>
                  <a:schemeClr val="tx1"/>
                </a:solidFill>
              </a:rPr>
              <a:t>How do they change the meaning of the root word?  </a:t>
            </a:r>
            <a:endParaRPr lang="en-GB" sz="3600" b="1" dirty="0">
              <a:solidFill>
                <a:schemeClr val="tx1"/>
              </a:solidFill>
            </a:endParaRPr>
          </a:p>
        </p:txBody>
      </p:sp>
      <p:sp>
        <p:nvSpPr>
          <p:cNvPr id="4" name="Rectangle 3"/>
          <p:cNvSpPr/>
          <p:nvPr/>
        </p:nvSpPr>
        <p:spPr>
          <a:xfrm>
            <a:off x="987276" y="6041362"/>
            <a:ext cx="2327424" cy="369332"/>
          </a:xfrm>
          <a:prstGeom prst="rect">
            <a:avLst/>
          </a:prstGeom>
        </p:spPr>
        <p:txBody>
          <a:bodyPr wrap="square">
            <a:spAutoFit/>
          </a:bodyPr>
          <a:lstStyle/>
          <a:p>
            <a:r>
              <a:rPr lang="en-GB" b="1" dirty="0">
                <a:ln w="22225">
                  <a:solidFill>
                    <a:schemeClr val="accent2"/>
                  </a:solidFill>
                  <a:prstDash val="solid"/>
                </a:ln>
                <a:solidFill>
                  <a:schemeClr val="accent2">
                    <a:lumMod val="40000"/>
                    <a:lumOff val="60000"/>
                  </a:schemeClr>
                </a:solidFill>
              </a:rPr>
              <a:t>Activity </a:t>
            </a:r>
            <a:r>
              <a:rPr lang="en-GB" b="1" dirty="0" smtClean="0">
                <a:ln w="22225">
                  <a:solidFill>
                    <a:schemeClr val="accent2"/>
                  </a:solidFill>
                  <a:prstDash val="solid"/>
                </a:ln>
                <a:solidFill>
                  <a:schemeClr val="accent2">
                    <a:lumMod val="40000"/>
                    <a:lumOff val="60000"/>
                  </a:schemeClr>
                </a:solidFill>
              </a:rPr>
              <a:t>3 and 4 </a:t>
            </a:r>
            <a:endParaRPr lang="en-GB"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8947960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tx1"/>
                </a:solidFill>
              </a:rPr>
              <a:t>Games to play with prefixes and suffixes</a:t>
            </a:r>
            <a:endParaRPr lang="en-GB" b="1" dirty="0">
              <a:solidFill>
                <a:schemeClr val="tx1"/>
              </a:solidFill>
            </a:endParaRPr>
          </a:p>
        </p:txBody>
      </p:sp>
      <p:sp>
        <p:nvSpPr>
          <p:cNvPr id="3" name="Content Placeholder 2"/>
          <p:cNvSpPr>
            <a:spLocks noGrp="1"/>
          </p:cNvSpPr>
          <p:nvPr>
            <p:ph idx="1"/>
          </p:nvPr>
        </p:nvSpPr>
        <p:spPr/>
        <p:txBody>
          <a:bodyPr>
            <a:normAutofit lnSpcReduction="10000"/>
          </a:bodyPr>
          <a:lstStyle/>
          <a:p>
            <a:pPr marL="0" indent="0">
              <a:buNone/>
            </a:pPr>
            <a:r>
              <a:rPr lang="en-GB" sz="3200" dirty="0" smtClean="0">
                <a:solidFill>
                  <a:schemeClr val="tx1"/>
                </a:solidFill>
              </a:rPr>
              <a:t>The aim of the games below is to match up the root word with the correct prefix or suffix to make a word:</a:t>
            </a:r>
          </a:p>
          <a:p>
            <a:r>
              <a:rPr lang="en-GB" sz="3200" dirty="0" smtClean="0">
                <a:solidFill>
                  <a:schemeClr val="tx1"/>
                </a:solidFill>
              </a:rPr>
              <a:t>Dominoes</a:t>
            </a:r>
          </a:p>
          <a:p>
            <a:r>
              <a:rPr lang="en-GB" sz="3200" dirty="0" smtClean="0">
                <a:solidFill>
                  <a:schemeClr val="tx1"/>
                </a:solidFill>
              </a:rPr>
              <a:t>Snap</a:t>
            </a:r>
          </a:p>
          <a:p>
            <a:r>
              <a:rPr lang="en-GB" sz="3200" dirty="0" smtClean="0">
                <a:solidFill>
                  <a:schemeClr val="tx1"/>
                </a:solidFill>
              </a:rPr>
              <a:t>Pairs</a:t>
            </a:r>
          </a:p>
          <a:p>
            <a:r>
              <a:rPr lang="en-GB" sz="3200" dirty="0" smtClean="0">
                <a:solidFill>
                  <a:schemeClr val="tx1"/>
                </a:solidFill>
              </a:rPr>
              <a:t>Treasure Hunt</a:t>
            </a:r>
            <a:endParaRPr lang="en-GB" sz="3200" dirty="0">
              <a:solidFill>
                <a:schemeClr val="tx1"/>
              </a:solidFill>
            </a:endParaRPr>
          </a:p>
        </p:txBody>
      </p:sp>
      <p:sp>
        <p:nvSpPr>
          <p:cNvPr id="4" name="Rectangle 3"/>
          <p:cNvSpPr/>
          <p:nvPr/>
        </p:nvSpPr>
        <p:spPr>
          <a:xfrm>
            <a:off x="860276" y="6271551"/>
            <a:ext cx="2327424" cy="369332"/>
          </a:xfrm>
          <a:prstGeom prst="rect">
            <a:avLst/>
          </a:prstGeom>
        </p:spPr>
        <p:txBody>
          <a:bodyPr wrap="square">
            <a:spAutoFit/>
          </a:bodyPr>
          <a:lstStyle/>
          <a:p>
            <a:r>
              <a:rPr lang="en-GB" b="1" dirty="0" err="1" smtClean="0">
                <a:ln w="22225">
                  <a:solidFill>
                    <a:schemeClr val="accent2"/>
                  </a:solidFill>
                  <a:prstDash val="solid"/>
                </a:ln>
                <a:solidFill>
                  <a:schemeClr val="accent2">
                    <a:lumMod val="40000"/>
                    <a:lumOff val="60000"/>
                  </a:schemeClr>
                </a:solidFill>
              </a:rPr>
              <a:t>Spelladrone</a:t>
            </a:r>
            <a:endParaRPr lang="en-GB"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1469229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smtClean="0">
                <a:solidFill>
                  <a:schemeClr val="tx1"/>
                </a:solidFill>
              </a:rPr>
              <a:t>Grammar </a:t>
            </a:r>
            <a:endParaRPr lang="en-GB" b="1" u="sng" dirty="0">
              <a:solidFill>
                <a:schemeClr val="tx1"/>
              </a:solidFill>
            </a:endParaRPr>
          </a:p>
        </p:txBody>
      </p:sp>
      <p:sp>
        <p:nvSpPr>
          <p:cNvPr id="3" name="Content Placeholder 2"/>
          <p:cNvSpPr>
            <a:spLocks noGrp="1"/>
          </p:cNvSpPr>
          <p:nvPr>
            <p:ph idx="1"/>
          </p:nvPr>
        </p:nvSpPr>
        <p:spPr>
          <a:xfrm>
            <a:off x="804334" y="1500189"/>
            <a:ext cx="10257366" cy="4646611"/>
          </a:xfrm>
        </p:spPr>
        <p:txBody>
          <a:bodyPr>
            <a:normAutofit fontScale="92500"/>
          </a:bodyPr>
          <a:lstStyle/>
          <a:p>
            <a:r>
              <a:rPr lang="en-GB" sz="3600" b="1" dirty="0" smtClean="0">
                <a:solidFill>
                  <a:schemeClr val="tx1"/>
                </a:solidFill>
              </a:rPr>
              <a:t>Grammar teaching helps the children to understand how to form complete sentences. </a:t>
            </a:r>
          </a:p>
          <a:p>
            <a:r>
              <a:rPr lang="en-GB" sz="3600" b="1" dirty="0" smtClean="0">
                <a:solidFill>
                  <a:schemeClr val="tx1"/>
                </a:solidFill>
              </a:rPr>
              <a:t>It also helps them to manipulate the structure of sentences to create a variety of different sentence types.</a:t>
            </a:r>
          </a:p>
          <a:p>
            <a:r>
              <a:rPr lang="en-GB" sz="3600" b="1" dirty="0" smtClean="0">
                <a:solidFill>
                  <a:schemeClr val="tx1"/>
                </a:solidFill>
              </a:rPr>
              <a:t>Your child’s writing will be assessed according to the criteria for each year group and they will sit a test for grammar in year 6. </a:t>
            </a:r>
            <a:endParaRPr lang="en-GB" sz="3600" b="1" dirty="0">
              <a:solidFill>
                <a:schemeClr val="tx1"/>
              </a:solidFill>
            </a:endParaRPr>
          </a:p>
        </p:txBody>
      </p:sp>
    </p:spTree>
    <p:extLst>
      <p:ext uri="{BB962C8B-B14F-4D97-AF65-F5344CB8AC3E}">
        <p14:creationId xmlns:p14="http://schemas.microsoft.com/office/powerpoint/2010/main" val="6830905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028" t="21230" r="21467" b="12302"/>
          <a:stretch/>
        </p:blipFill>
        <p:spPr bwMode="auto">
          <a:xfrm>
            <a:off x="673101" y="1548036"/>
            <a:ext cx="9303657" cy="4862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842434" y="392336"/>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b="1" dirty="0" smtClean="0">
                <a:solidFill>
                  <a:schemeClr val="tx1"/>
                </a:solidFill>
              </a:rPr>
              <a:t>Key Stage 2 Grammar Test </a:t>
            </a:r>
            <a:endParaRPr lang="en-GB" b="1" dirty="0">
              <a:solidFill>
                <a:schemeClr val="tx1"/>
              </a:solidFill>
            </a:endParaRPr>
          </a:p>
        </p:txBody>
      </p:sp>
    </p:spTree>
    <p:extLst>
      <p:ext uri="{BB962C8B-B14F-4D97-AF65-F5344CB8AC3E}">
        <p14:creationId xmlns:p14="http://schemas.microsoft.com/office/powerpoint/2010/main" val="14603305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u="sng" dirty="0">
                <a:solidFill>
                  <a:schemeClr val="tx1"/>
                </a:solidFill>
              </a:rPr>
              <a:t>National Curriculum </a:t>
            </a:r>
            <a:r>
              <a:rPr lang="en-GB" u="sng" dirty="0"/>
              <a:t/>
            </a:r>
            <a:br>
              <a:rPr lang="en-GB" u="sng" dirty="0"/>
            </a:br>
            <a:endParaRPr lang="en-GB" dirty="0"/>
          </a:p>
        </p:txBody>
      </p:sp>
      <p:sp>
        <p:nvSpPr>
          <p:cNvPr id="3" name="Content Placeholder 2"/>
          <p:cNvSpPr>
            <a:spLocks noGrp="1"/>
          </p:cNvSpPr>
          <p:nvPr>
            <p:ph idx="1"/>
          </p:nvPr>
        </p:nvSpPr>
        <p:spPr>
          <a:xfrm>
            <a:off x="901465" y="1793036"/>
            <a:ext cx="8148405" cy="4146082"/>
          </a:xfrm>
        </p:spPr>
        <p:txBody>
          <a:bodyPr>
            <a:normAutofit/>
          </a:bodyPr>
          <a:lstStyle/>
          <a:p>
            <a:r>
              <a:rPr lang="en-US" sz="2000" b="1" dirty="0" smtClean="0">
                <a:solidFill>
                  <a:schemeClr val="tx1"/>
                </a:solidFill>
              </a:rPr>
              <a:t>In 2014 the new national curriculum was introduced throughout schools in the UK. This curriculum has a focus on all children achieving and the standards of expectations for each year group were raised. </a:t>
            </a:r>
          </a:p>
          <a:p>
            <a:r>
              <a:rPr lang="en-US" sz="2000" dirty="0" smtClean="0">
                <a:solidFill>
                  <a:schemeClr val="tx1"/>
                </a:solidFill>
              </a:rPr>
              <a:t>There </a:t>
            </a:r>
            <a:r>
              <a:rPr lang="en-US" sz="2000" dirty="0">
                <a:solidFill>
                  <a:schemeClr val="tx1"/>
                </a:solidFill>
              </a:rPr>
              <a:t>is now more of a focus on the </a:t>
            </a:r>
            <a:r>
              <a:rPr lang="en-US" sz="2000" dirty="0" smtClean="0">
                <a:solidFill>
                  <a:schemeClr val="tx1"/>
                </a:solidFill>
              </a:rPr>
              <a:t>learning of </a:t>
            </a:r>
            <a:r>
              <a:rPr lang="en-US" sz="2000" dirty="0">
                <a:solidFill>
                  <a:schemeClr val="tx1"/>
                </a:solidFill>
              </a:rPr>
              <a:t>spelling, punctuation and </a:t>
            </a:r>
            <a:r>
              <a:rPr lang="en-US" sz="2000" dirty="0" smtClean="0">
                <a:solidFill>
                  <a:schemeClr val="tx1"/>
                </a:solidFill>
              </a:rPr>
              <a:t>grammar.  </a:t>
            </a:r>
            <a:endParaRPr lang="en-GB" sz="2000" b="1" dirty="0"/>
          </a:p>
          <a:p>
            <a:r>
              <a:rPr lang="en-US" sz="2000" dirty="0" smtClean="0">
                <a:solidFill>
                  <a:schemeClr val="tx1"/>
                </a:solidFill>
              </a:rPr>
              <a:t>Children’s writing is closely assessed by their class teacher for development </a:t>
            </a:r>
            <a:r>
              <a:rPr lang="en-US" sz="2000" dirty="0">
                <a:solidFill>
                  <a:schemeClr val="tx1"/>
                </a:solidFill>
              </a:rPr>
              <a:t>across these </a:t>
            </a:r>
            <a:r>
              <a:rPr lang="en-US" sz="2000" dirty="0" smtClean="0">
                <a:solidFill>
                  <a:schemeClr val="tx1"/>
                </a:solidFill>
              </a:rPr>
              <a:t>areas. </a:t>
            </a:r>
          </a:p>
          <a:p>
            <a:r>
              <a:rPr lang="en-US" sz="2000" dirty="0" smtClean="0">
                <a:solidFill>
                  <a:schemeClr val="tx1"/>
                </a:solidFill>
              </a:rPr>
              <a:t>In year 6, </a:t>
            </a:r>
            <a:r>
              <a:rPr lang="en-US" sz="2000" dirty="0">
                <a:solidFill>
                  <a:schemeClr val="tx1"/>
                </a:solidFill>
              </a:rPr>
              <a:t>t</a:t>
            </a:r>
            <a:r>
              <a:rPr lang="en-US" sz="2000" dirty="0" smtClean="0">
                <a:solidFill>
                  <a:schemeClr val="tx1"/>
                </a:solidFill>
              </a:rPr>
              <a:t>he </a:t>
            </a:r>
            <a:r>
              <a:rPr lang="en-US" sz="2000" dirty="0">
                <a:solidFill>
                  <a:schemeClr val="tx1"/>
                </a:solidFill>
              </a:rPr>
              <a:t>children will also sit a SAT paper for grammar and one for </a:t>
            </a:r>
            <a:r>
              <a:rPr lang="en-US" sz="2000" dirty="0" smtClean="0">
                <a:solidFill>
                  <a:schemeClr val="tx1"/>
                </a:solidFill>
              </a:rPr>
              <a:t>spelling which will provide an indication as to whether each child is working at, working towards or working at greater depth for their year group. </a:t>
            </a:r>
            <a:endParaRPr lang="en-US" sz="2000" dirty="0">
              <a:solidFill>
                <a:schemeClr val="tx1"/>
              </a:solidFill>
            </a:endParaRPr>
          </a:p>
          <a:p>
            <a:endParaRPr lang="en-GB" b="1" dirty="0"/>
          </a:p>
          <a:p>
            <a:endParaRPr lang="en-GB" b="1" dirty="0"/>
          </a:p>
          <a:p>
            <a:pPr marL="0" indent="0">
              <a:buNone/>
            </a:pPr>
            <a:endParaRPr lang="en-GB" dirty="0"/>
          </a:p>
        </p:txBody>
      </p:sp>
    </p:spTree>
    <p:extLst>
      <p:ext uri="{BB962C8B-B14F-4D97-AF65-F5344CB8AC3E}">
        <p14:creationId xmlns:p14="http://schemas.microsoft.com/office/powerpoint/2010/main" val="35742668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93" t="21230" r="23809" b="11905"/>
          <a:stretch/>
        </p:blipFill>
        <p:spPr bwMode="auto">
          <a:xfrm>
            <a:off x="762001" y="1112045"/>
            <a:ext cx="9042401" cy="4891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20512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35" t="32738" r="23587" b="10318"/>
          <a:stretch/>
        </p:blipFill>
        <p:spPr bwMode="auto">
          <a:xfrm>
            <a:off x="736600" y="1395885"/>
            <a:ext cx="9144000" cy="4165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91204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255" t="19841" r="22583" b="12897"/>
          <a:stretch/>
        </p:blipFill>
        <p:spPr bwMode="auto">
          <a:xfrm>
            <a:off x="660330" y="1090713"/>
            <a:ext cx="8998858" cy="4920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621747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32" t="40277" r="21801" b="11905"/>
          <a:stretch/>
        </p:blipFill>
        <p:spPr bwMode="auto">
          <a:xfrm>
            <a:off x="1547967" y="1484785"/>
            <a:ext cx="9129486" cy="3497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91045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42434" y="392336"/>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b="1" dirty="0" smtClean="0">
                <a:solidFill>
                  <a:schemeClr val="tx1"/>
                </a:solidFill>
              </a:rPr>
              <a:t>How we teach grammar at Priory Junior School</a:t>
            </a:r>
            <a:endParaRPr lang="en-GB" b="1" dirty="0">
              <a:solidFill>
                <a:schemeClr val="tx1"/>
              </a:solidFill>
            </a:endParaRPr>
          </a:p>
        </p:txBody>
      </p:sp>
      <p:sp>
        <p:nvSpPr>
          <p:cNvPr id="4" name="Title 1"/>
          <p:cNvSpPr txBox="1">
            <a:spLocks/>
          </p:cNvSpPr>
          <p:nvPr/>
        </p:nvSpPr>
        <p:spPr>
          <a:xfrm>
            <a:off x="842434" y="2221136"/>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 typeface="Arial" panose="020B0604020202020204" pitchFamily="34" charset="0"/>
              <a:buChar char="•"/>
            </a:pPr>
            <a:r>
              <a:rPr lang="en-GB" b="1" dirty="0" smtClean="0">
                <a:solidFill>
                  <a:schemeClr val="tx1"/>
                </a:solidFill>
              </a:rPr>
              <a:t>Quick activities on the whiteboard.</a:t>
            </a:r>
          </a:p>
          <a:p>
            <a:pPr marL="571500" indent="-571500">
              <a:buFont typeface="Arial" panose="020B0604020202020204" pitchFamily="34" charset="0"/>
              <a:buChar char="•"/>
            </a:pPr>
            <a:r>
              <a:rPr lang="en-GB" b="1" dirty="0" smtClean="0">
                <a:solidFill>
                  <a:schemeClr val="tx1"/>
                </a:solidFill>
              </a:rPr>
              <a:t>Games.</a:t>
            </a:r>
          </a:p>
          <a:p>
            <a:pPr marL="571500" indent="-571500">
              <a:buFont typeface="Arial" panose="020B0604020202020204" pitchFamily="34" charset="0"/>
              <a:buChar char="•"/>
            </a:pPr>
            <a:r>
              <a:rPr lang="en-GB" b="1" dirty="0" smtClean="0">
                <a:solidFill>
                  <a:schemeClr val="tx1"/>
                </a:solidFill>
              </a:rPr>
              <a:t>Embedded into the English lessons.</a:t>
            </a:r>
          </a:p>
          <a:p>
            <a:pPr marL="571500" indent="-571500">
              <a:buFont typeface="Arial" panose="020B0604020202020204" pitchFamily="34" charset="0"/>
              <a:buChar char="•"/>
            </a:pPr>
            <a:r>
              <a:rPr lang="en-GB" b="1" dirty="0" smtClean="0">
                <a:solidFill>
                  <a:schemeClr val="tx1"/>
                </a:solidFill>
              </a:rPr>
              <a:t>Sentence of the week. </a:t>
            </a:r>
          </a:p>
          <a:p>
            <a:pPr marL="571500" indent="-571500">
              <a:buFont typeface="Arial" panose="020B0604020202020204" pitchFamily="34" charset="0"/>
              <a:buChar char="•"/>
            </a:pPr>
            <a:endParaRPr lang="en-GB" b="1" dirty="0">
              <a:solidFill>
                <a:schemeClr val="tx1"/>
              </a:solidFill>
            </a:endParaRPr>
          </a:p>
        </p:txBody>
      </p:sp>
      <p:sp>
        <p:nvSpPr>
          <p:cNvPr id="5" name="Rectangle 4"/>
          <p:cNvSpPr/>
          <p:nvPr/>
        </p:nvSpPr>
        <p:spPr>
          <a:xfrm>
            <a:off x="1019382" y="5100935"/>
            <a:ext cx="9465283" cy="923330"/>
          </a:xfrm>
          <a:prstGeom prst="rect">
            <a:avLst/>
          </a:prstGeom>
          <a:noFill/>
        </p:spPr>
        <p:txBody>
          <a:bodyPr wrap="none" lIns="91440" tIns="45720" rIns="91440" bIns="45720">
            <a:spAutoFit/>
          </a:bodyPr>
          <a:lstStyle/>
          <a:p>
            <a:pPr algn="ctr"/>
            <a:r>
              <a:rPr lang="en-US" sz="5400" b="1" dirty="0" smtClean="0">
                <a:ln w="22225">
                  <a:solidFill>
                    <a:schemeClr val="accent2"/>
                  </a:solidFill>
                  <a:prstDash val="solid"/>
                </a:ln>
                <a:solidFill>
                  <a:schemeClr val="accent2">
                    <a:lumMod val="40000"/>
                    <a:lumOff val="60000"/>
                  </a:schemeClr>
                </a:solidFill>
              </a:rPr>
              <a:t>Kung-</a:t>
            </a:r>
            <a:r>
              <a:rPr lang="en-US" sz="5400" b="1" dirty="0" err="1" smtClean="0">
                <a:ln w="22225">
                  <a:solidFill>
                    <a:schemeClr val="accent2"/>
                  </a:solidFill>
                  <a:prstDash val="solid"/>
                </a:ln>
                <a:solidFill>
                  <a:schemeClr val="accent2">
                    <a:lumMod val="40000"/>
                    <a:lumOff val="60000"/>
                  </a:schemeClr>
                </a:solidFill>
              </a:rPr>
              <a:t>fu</a:t>
            </a:r>
            <a:r>
              <a:rPr lang="en-US" sz="5400" b="1" dirty="0" smtClean="0">
                <a:ln w="22225">
                  <a:solidFill>
                    <a:schemeClr val="accent2"/>
                  </a:solidFill>
                  <a:prstDash val="solid"/>
                </a:ln>
                <a:solidFill>
                  <a:schemeClr val="accent2">
                    <a:lumMod val="40000"/>
                    <a:lumOff val="60000"/>
                  </a:schemeClr>
                </a:solidFill>
              </a:rPr>
              <a:t> punctuation activity</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0132669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42434" y="392336"/>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b="1" dirty="0" smtClean="0">
                <a:solidFill>
                  <a:schemeClr val="tx1"/>
                </a:solidFill>
              </a:rPr>
              <a:t>How you can help…</a:t>
            </a:r>
            <a:endParaRPr lang="en-GB" b="1" dirty="0">
              <a:solidFill>
                <a:schemeClr val="tx1"/>
              </a:solidFill>
            </a:endParaRPr>
          </a:p>
        </p:txBody>
      </p:sp>
      <p:sp>
        <p:nvSpPr>
          <p:cNvPr id="4" name="Title 1"/>
          <p:cNvSpPr txBox="1">
            <a:spLocks/>
          </p:cNvSpPr>
          <p:nvPr/>
        </p:nvSpPr>
        <p:spPr>
          <a:xfrm>
            <a:off x="1363134" y="1548036"/>
            <a:ext cx="8596668" cy="132080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 typeface="Arial" panose="020B0604020202020204" pitchFamily="34" charset="0"/>
              <a:buChar char="•"/>
            </a:pPr>
            <a:r>
              <a:rPr lang="en-GB" sz="4000" b="1" dirty="0" smtClean="0">
                <a:solidFill>
                  <a:schemeClr val="tx1"/>
                </a:solidFill>
              </a:rPr>
              <a:t>Use the sentence types at home. </a:t>
            </a:r>
          </a:p>
          <a:p>
            <a:pPr marL="571500" indent="-571500">
              <a:buFont typeface="Arial" panose="020B0604020202020204" pitchFamily="34" charset="0"/>
              <a:buChar char="•"/>
            </a:pPr>
            <a:r>
              <a:rPr lang="en-GB" sz="4000" b="1" dirty="0" smtClean="0">
                <a:solidFill>
                  <a:schemeClr val="tx1"/>
                </a:solidFill>
              </a:rPr>
              <a:t>Explore the British Council website to revise year group appropriate activities. </a:t>
            </a:r>
          </a:p>
          <a:p>
            <a:pPr marL="571500" indent="-571500">
              <a:buFont typeface="Arial" panose="020B0604020202020204" pitchFamily="34" charset="0"/>
              <a:buChar char="•"/>
            </a:pPr>
            <a:r>
              <a:rPr lang="en-GB" sz="4000" b="1" dirty="0" smtClean="0">
                <a:solidFill>
                  <a:schemeClr val="tx1"/>
                </a:solidFill>
              </a:rPr>
              <a:t>Kung –Fu punctuation.</a:t>
            </a:r>
          </a:p>
          <a:p>
            <a:pPr marL="571500" indent="-571500">
              <a:buFont typeface="Arial" panose="020B0604020202020204" pitchFamily="34" charset="0"/>
              <a:buChar char="•"/>
            </a:pPr>
            <a:r>
              <a:rPr lang="en-GB" sz="4000" b="1" dirty="0" smtClean="0">
                <a:solidFill>
                  <a:schemeClr val="tx1"/>
                </a:solidFill>
              </a:rPr>
              <a:t>Sentence starter games. </a:t>
            </a:r>
          </a:p>
          <a:p>
            <a:pPr marL="571500" indent="-571500">
              <a:buFont typeface="Arial" panose="020B0604020202020204" pitchFamily="34" charset="0"/>
              <a:buChar char="•"/>
            </a:pPr>
            <a:r>
              <a:rPr lang="en-GB" sz="4000" b="1" dirty="0" smtClean="0">
                <a:solidFill>
                  <a:schemeClr val="tx1"/>
                </a:solidFill>
              </a:rPr>
              <a:t>Complex sentences games. </a:t>
            </a:r>
          </a:p>
          <a:p>
            <a:endParaRPr lang="en-GB" sz="1800" dirty="0"/>
          </a:p>
          <a:p>
            <a:endParaRPr lang="en-GB" sz="1800" dirty="0"/>
          </a:p>
          <a:p>
            <a:endParaRPr lang="en-GB" sz="1800" dirty="0"/>
          </a:p>
          <a:p>
            <a:endParaRPr lang="en-GB" b="1" dirty="0" smtClean="0">
              <a:solidFill>
                <a:schemeClr val="tx1"/>
              </a:solidFill>
            </a:endParaRPr>
          </a:p>
          <a:p>
            <a:r>
              <a:rPr lang="en-GB" b="1" dirty="0" smtClean="0">
                <a:solidFill>
                  <a:schemeClr val="tx1"/>
                </a:solidFill>
              </a:rPr>
              <a:t> </a:t>
            </a:r>
          </a:p>
          <a:p>
            <a:pPr marL="571500" indent="-571500">
              <a:buFont typeface="Arial" panose="020B0604020202020204" pitchFamily="34" charset="0"/>
              <a:buChar char="•"/>
            </a:pPr>
            <a:endParaRPr lang="en-GB" b="1" dirty="0">
              <a:solidFill>
                <a:schemeClr val="tx1"/>
              </a:solidFill>
            </a:endParaRPr>
          </a:p>
        </p:txBody>
      </p:sp>
    </p:spTree>
    <p:extLst>
      <p:ext uri="{BB962C8B-B14F-4D97-AF65-F5344CB8AC3E}">
        <p14:creationId xmlns:p14="http://schemas.microsoft.com/office/powerpoint/2010/main" val="21436649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0900" y="1198652"/>
            <a:ext cx="8597900" cy="4001095"/>
          </a:xfrm>
          <a:prstGeom prst="rect">
            <a:avLst/>
          </a:prstGeom>
        </p:spPr>
        <p:txBody>
          <a:bodyPr wrap="square">
            <a:spAutoFit/>
          </a:bodyPr>
          <a:lstStyle/>
          <a:p>
            <a:pPr marL="571500" indent="-571500">
              <a:buFont typeface="Arial" panose="020B0604020202020204" pitchFamily="34" charset="0"/>
              <a:buChar char="•"/>
            </a:pPr>
            <a:r>
              <a:rPr lang="en-GB" sz="2000" b="1" dirty="0"/>
              <a:t>Websites</a:t>
            </a:r>
          </a:p>
          <a:p>
            <a:r>
              <a:rPr lang="en-GB" u="sng" dirty="0">
                <a:solidFill>
                  <a:srgbClr val="FF0000"/>
                </a:solidFill>
                <a:hlinkClick r:id="rId2"/>
              </a:rPr>
              <a:t>https://uk.ixl.com/promo?partner=google&amp;campaign=1715&amp;adGroup=mathinenglish.com&amp;gclid=CKPope2K49ICFQoo0wodRHQPAw</a:t>
            </a:r>
            <a:endParaRPr lang="en-GB" dirty="0">
              <a:solidFill>
                <a:srgbClr val="FF0000"/>
              </a:solidFill>
            </a:endParaRPr>
          </a:p>
          <a:p>
            <a:endParaRPr lang="en-GB" u="sng" dirty="0" smtClean="0">
              <a:solidFill>
                <a:srgbClr val="FF0000"/>
              </a:solidFill>
              <a:hlinkClick r:id="rId3"/>
            </a:endParaRPr>
          </a:p>
          <a:p>
            <a:r>
              <a:rPr lang="en-GB" u="sng" dirty="0" smtClean="0">
                <a:solidFill>
                  <a:srgbClr val="FF0000"/>
                </a:solidFill>
                <a:hlinkClick r:id="rId3"/>
              </a:rPr>
              <a:t>http</a:t>
            </a:r>
            <a:r>
              <a:rPr lang="en-GB" u="sng" dirty="0">
                <a:solidFill>
                  <a:srgbClr val="FF0000"/>
                </a:solidFill>
                <a:hlinkClick r:id="rId3"/>
              </a:rPr>
              <a:t>://www.theteachersguide.com/prefixessuffixesworksheets.htm</a:t>
            </a:r>
            <a:endParaRPr lang="en-GB" u="sng" dirty="0">
              <a:solidFill>
                <a:srgbClr val="FF0000"/>
              </a:solidFill>
            </a:endParaRPr>
          </a:p>
          <a:p>
            <a:endParaRPr lang="en-GB" u="sng" dirty="0" smtClean="0">
              <a:solidFill>
                <a:srgbClr val="FF0000"/>
              </a:solidFill>
              <a:hlinkClick r:id="rId4"/>
            </a:endParaRPr>
          </a:p>
          <a:p>
            <a:r>
              <a:rPr lang="en-GB" u="sng" dirty="0" smtClean="0">
                <a:solidFill>
                  <a:srgbClr val="FF0000"/>
                </a:solidFill>
                <a:hlinkClick r:id="rId4"/>
              </a:rPr>
              <a:t>http</a:t>
            </a:r>
            <a:r>
              <a:rPr lang="en-GB" u="sng" dirty="0">
                <a:solidFill>
                  <a:srgbClr val="FF0000"/>
                </a:solidFill>
                <a:hlinkClick r:id="rId4"/>
              </a:rPr>
              <a:t>://www.k5learning.com/free-flashcards/reading/prefix-suffix</a:t>
            </a:r>
            <a:endParaRPr lang="en-GB" u="sng" dirty="0">
              <a:solidFill>
                <a:srgbClr val="FF0000"/>
              </a:solidFill>
            </a:endParaRPr>
          </a:p>
          <a:p>
            <a:endParaRPr lang="en-GB" b="1" u="sng" dirty="0" smtClean="0"/>
          </a:p>
          <a:p>
            <a:r>
              <a:rPr lang="en-GB" b="1" u="sng" dirty="0" smtClean="0"/>
              <a:t>Upper </a:t>
            </a:r>
            <a:r>
              <a:rPr lang="en-GB" b="1" u="sng" dirty="0"/>
              <a:t>years</a:t>
            </a:r>
          </a:p>
          <a:p>
            <a:r>
              <a:rPr lang="en-GB" u="sng" dirty="0">
                <a:hlinkClick r:id="rId5"/>
              </a:rPr>
              <a:t>http://resources.hwb.wales.gov.uk/VTC/2011-12/english/reading-games/antonym-splat/index.html</a:t>
            </a:r>
            <a:endParaRPr lang="en-GB" u="sng" dirty="0"/>
          </a:p>
          <a:p>
            <a:endParaRPr lang="en-GB" dirty="0" smtClean="0">
              <a:hlinkClick r:id="rId6"/>
            </a:endParaRPr>
          </a:p>
          <a:p>
            <a:r>
              <a:rPr lang="en-GB" dirty="0" smtClean="0">
                <a:hlinkClick r:id="rId6"/>
              </a:rPr>
              <a:t>http</a:t>
            </a:r>
            <a:r>
              <a:rPr lang="en-GB" dirty="0">
                <a:hlinkClick r:id="rId6"/>
              </a:rPr>
              <a:t>://www.learninggamesforkids.com/vocabulary-games/antonyms/antonym-or-synonym.html</a:t>
            </a:r>
            <a:endParaRPr lang="en-GB" dirty="0"/>
          </a:p>
        </p:txBody>
      </p:sp>
    </p:spTree>
    <p:extLst>
      <p:ext uri="{BB962C8B-B14F-4D97-AF65-F5344CB8AC3E}">
        <p14:creationId xmlns:p14="http://schemas.microsoft.com/office/powerpoint/2010/main" val="30782268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550" y="-330200"/>
            <a:ext cx="51435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450" y="-228600"/>
            <a:ext cx="5143500" cy="6858000"/>
          </a:xfrm>
          <a:prstGeom prst="rect">
            <a:avLst/>
          </a:prstGeom>
        </p:spPr>
      </p:pic>
    </p:spTree>
    <p:extLst>
      <p:ext uri="{BB962C8B-B14F-4D97-AF65-F5344CB8AC3E}">
        <p14:creationId xmlns:p14="http://schemas.microsoft.com/office/powerpoint/2010/main" val="3770418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solidFill>
                  <a:schemeClr val="tx1"/>
                </a:solidFill>
              </a:rPr>
              <a:t>What is the purpose of weekly spellings?  </a:t>
            </a:r>
            <a:r>
              <a:rPr lang="en-US" dirty="0"/>
              <a:t/>
            </a:r>
            <a:br>
              <a:rPr lang="en-US" dirty="0"/>
            </a:br>
            <a:endParaRPr lang="en-GB" dirty="0"/>
          </a:p>
        </p:txBody>
      </p:sp>
      <p:sp>
        <p:nvSpPr>
          <p:cNvPr id="3" name="Content Placeholder 2"/>
          <p:cNvSpPr>
            <a:spLocks noGrp="1"/>
          </p:cNvSpPr>
          <p:nvPr>
            <p:ph idx="1"/>
          </p:nvPr>
        </p:nvSpPr>
        <p:spPr/>
        <p:txBody>
          <a:bodyPr/>
          <a:lstStyle/>
          <a:p>
            <a:r>
              <a:rPr lang="en-US" b="1" dirty="0">
                <a:solidFill>
                  <a:schemeClr val="tx1"/>
                </a:solidFill>
              </a:rPr>
              <a:t>The main aim is to help children spell correctly in their independent writing. This involves children converting spelling patterns to their long term memories. The more time spent learning spellings, the more likely the children are to remember these for the long term. </a:t>
            </a:r>
            <a:endParaRPr lang="en-US" b="1" dirty="0" smtClean="0">
              <a:solidFill>
                <a:schemeClr val="tx1"/>
              </a:solidFill>
            </a:endParaRPr>
          </a:p>
          <a:p>
            <a:r>
              <a:rPr lang="en-US" b="1" dirty="0" smtClean="0">
                <a:solidFill>
                  <a:schemeClr val="tx1"/>
                </a:solidFill>
              </a:rPr>
              <a:t>Research has shown that most people can remember up to 7 items in any one time and that focusing on repeated written, oral and visual exercises will convert information to long term memory. </a:t>
            </a:r>
            <a:endParaRPr lang="en-GB" b="1" dirty="0"/>
          </a:p>
          <a:p>
            <a:r>
              <a:rPr lang="en-US" dirty="0">
                <a:solidFill>
                  <a:schemeClr val="tx1"/>
                </a:solidFill>
              </a:rPr>
              <a:t>Each week, class teachers deliver lessons according to a spelling pattern or a rule. The spellings sent home directly link to the words explored in class. Sometimes they may send home a list of words from the statutory word list. (You can find a copy of these words in your child's log book). </a:t>
            </a:r>
          </a:p>
          <a:p>
            <a:endParaRPr lang="en-GB" b="1" dirty="0"/>
          </a:p>
          <a:p>
            <a:endParaRPr lang="en-GB" b="1" dirty="0"/>
          </a:p>
        </p:txBody>
      </p:sp>
    </p:spTree>
    <p:extLst>
      <p:ext uri="{BB962C8B-B14F-4D97-AF65-F5344CB8AC3E}">
        <p14:creationId xmlns:p14="http://schemas.microsoft.com/office/powerpoint/2010/main" val="40610264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tx1"/>
                </a:solidFill>
              </a:rPr>
              <a:t>How are spellings taught in school?</a:t>
            </a:r>
            <a:endParaRPr lang="en-GB" b="1" dirty="0">
              <a:solidFill>
                <a:schemeClr val="tx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9894" y="1270000"/>
            <a:ext cx="6895306" cy="5171480"/>
          </a:xfrm>
        </p:spPr>
      </p:pic>
    </p:spTree>
    <p:extLst>
      <p:ext uri="{BB962C8B-B14F-4D97-AF65-F5344CB8AC3E}">
        <p14:creationId xmlns:p14="http://schemas.microsoft.com/office/powerpoint/2010/main" val="40831012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smtClean="0">
                <a:solidFill>
                  <a:schemeClr val="tx1"/>
                </a:solidFill>
              </a:rPr>
              <a:t>How are spellings taught in school?</a:t>
            </a:r>
            <a:endParaRPr lang="en-GB" b="1" dirty="0">
              <a:solidFill>
                <a:schemeClr val="tx1"/>
              </a:solidFill>
            </a:endParaRPr>
          </a:p>
        </p:txBody>
      </p:sp>
      <p:sp>
        <p:nvSpPr>
          <p:cNvPr id="3" name="Content Placeholder 2"/>
          <p:cNvSpPr>
            <a:spLocks noGrp="1"/>
          </p:cNvSpPr>
          <p:nvPr>
            <p:ph idx="1"/>
          </p:nvPr>
        </p:nvSpPr>
        <p:spPr>
          <a:xfrm>
            <a:off x="677334" y="1449389"/>
            <a:ext cx="8596668" cy="3880773"/>
          </a:xfrm>
        </p:spPr>
        <p:txBody>
          <a:bodyPr/>
          <a:lstStyle/>
          <a:p>
            <a:r>
              <a:rPr lang="en-US" sz="2400" dirty="0">
                <a:solidFill>
                  <a:schemeClr val="tx1"/>
                </a:solidFill>
              </a:rPr>
              <a:t>T</a:t>
            </a:r>
            <a:r>
              <a:rPr lang="en-US" sz="2400" dirty="0" smtClean="0">
                <a:solidFill>
                  <a:schemeClr val="tx1"/>
                </a:solidFill>
              </a:rPr>
              <a:t>he </a:t>
            </a:r>
            <a:r>
              <a:rPr lang="en-US" sz="2400" dirty="0">
                <a:solidFill>
                  <a:schemeClr val="tx1"/>
                </a:solidFill>
              </a:rPr>
              <a:t>children take part in daily activities </a:t>
            </a:r>
            <a:r>
              <a:rPr lang="en-US" sz="2400" dirty="0" smtClean="0">
                <a:solidFill>
                  <a:schemeClr val="tx1"/>
                </a:solidFill>
              </a:rPr>
              <a:t>(involving oral</a:t>
            </a:r>
            <a:r>
              <a:rPr lang="en-US" sz="2400" dirty="0">
                <a:solidFill>
                  <a:schemeClr val="tx1"/>
                </a:solidFill>
              </a:rPr>
              <a:t>, written and kinesthetic </a:t>
            </a:r>
            <a:r>
              <a:rPr lang="en-US" sz="2400" dirty="0" smtClean="0">
                <a:solidFill>
                  <a:schemeClr val="tx1"/>
                </a:solidFill>
              </a:rPr>
              <a:t>games/activities) </a:t>
            </a:r>
            <a:r>
              <a:rPr lang="en-US" sz="2400" dirty="0">
                <a:solidFill>
                  <a:schemeClr val="tx1"/>
                </a:solidFill>
              </a:rPr>
              <a:t>where the </a:t>
            </a:r>
            <a:r>
              <a:rPr lang="en-US" sz="2400" dirty="0" smtClean="0">
                <a:solidFill>
                  <a:schemeClr val="tx1"/>
                </a:solidFill>
              </a:rPr>
              <a:t>weekly spelling </a:t>
            </a:r>
            <a:r>
              <a:rPr lang="en-US" sz="2400" dirty="0">
                <a:solidFill>
                  <a:schemeClr val="tx1"/>
                </a:solidFill>
              </a:rPr>
              <a:t>rule/pattern is explored. </a:t>
            </a:r>
          </a:p>
          <a:p>
            <a:endParaRPr lang="en-GB" sz="2400" b="1" dirty="0">
              <a:solidFill>
                <a:schemeClr val="tx1"/>
              </a:solidFill>
            </a:endParaRPr>
          </a:p>
          <a:p>
            <a:r>
              <a:rPr lang="en-US" sz="2400" dirty="0">
                <a:solidFill>
                  <a:schemeClr val="tx1"/>
                </a:solidFill>
              </a:rPr>
              <a:t>The children are encouraged to remember and apply the spelling rules and </a:t>
            </a:r>
            <a:r>
              <a:rPr lang="en-US" sz="2400" dirty="0" smtClean="0">
                <a:solidFill>
                  <a:schemeClr val="tx1"/>
                </a:solidFill>
              </a:rPr>
              <a:t>use these </a:t>
            </a:r>
            <a:r>
              <a:rPr lang="en-US" sz="2400" dirty="0">
                <a:solidFill>
                  <a:schemeClr val="tx1"/>
                </a:solidFill>
              </a:rPr>
              <a:t>in their own writing. Any challenging words can be attempted in their 'have a go' books and then checked in a dictionary and/or with the class teacher. </a:t>
            </a:r>
          </a:p>
          <a:p>
            <a:pPr marL="0" indent="0" algn="ctr">
              <a:buNone/>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6700" y="4284001"/>
            <a:ext cx="2514600" cy="1885950"/>
          </a:xfrm>
          <a:prstGeom prst="rect">
            <a:avLst/>
          </a:prstGeom>
        </p:spPr>
      </p:pic>
    </p:spTree>
    <p:extLst>
      <p:ext uri="{BB962C8B-B14F-4D97-AF65-F5344CB8AC3E}">
        <p14:creationId xmlns:p14="http://schemas.microsoft.com/office/powerpoint/2010/main" val="24494894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u="sng" dirty="0">
                <a:solidFill>
                  <a:schemeClr val="tx1"/>
                </a:solidFill>
              </a:rPr>
              <a:t>Top Tips to convert spellings to long term memory.  </a:t>
            </a:r>
            <a:r>
              <a:rPr lang="en-US" u="sng" dirty="0"/>
              <a:t/>
            </a:r>
            <a:br>
              <a:rPr lang="en-US" u="sng" dirty="0"/>
            </a:br>
            <a:endParaRPr lang="en-GB" dirty="0"/>
          </a:p>
        </p:txBody>
      </p:sp>
      <p:sp>
        <p:nvSpPr>
          <p:cNvPr id="3" name="Content Placeholder 2"/>
          <p:cNvSpPr>
            <a:spLocks noGrp="1"/>
          </p:cNvSpPr>
          <p:nvPr>
            <p:ph idx="1"/>
          </p:nvPr>
        </p:nvSpPr>
        <p:spPr/>
        <p:txBody>
          <a:bodyPr>
            <a:normAutofit/>
          </a:bodyPr>
          <a:lstStyle/>
          <a:p>
            <a:r>
              <a:rPr lang="en-US" sz="2800" dirty="0" smtClean="0">
                <a:solidFill>
                  <a:schemeClr val="tx1"/>
                </a:solidFill>
              </a:rPr>
              <a:t>Regular- the more  occasions spent learning the better. </a:t>
            </a:r>
          </a:p>
          <a:p>
            <a:r>
              <a:rPr lang="en-US" sz="2800" dirty="0">
                <a:solidFill>
                  <a:schemeClr val="tx1"/>
                </a:solidFill>
              </a:rPr>
              <a:t>Use a range of </a:t>
            </a:r>
            <a:r>
              <a:rPr lang="en-US" sz="2800" dirty="0" smtClean="0">
                <a:solidFill>
                  <a:schemeClr val="tx1"/>
                </a:solidFill>
              </a:rPr>
              <a:t>written, oral and kinesthetic </a:t>
            </a:r>
            <a:r>
              <a:rPr lang="en-US" sz="2800" dirty="0">
                <a:solidFill>
                  <a:schemeClr val="tx1"/>
                </a:solidFill>
              </a:rPr>
              <a:t>methods to learn spellings. </a:t>
            </a:r>
          </a:p>
          <a:p>
            <a:r>
              <a:rPr lang="en-US" sz="2800" dirty="0" smtClean="0">
                <a:solidFill>
                  <a:schemeClr val="tx1"/>
                </a:solidFill>
              </a:rPr>
              <a:t>Support </a:t>
            </a:r>
            <a:r>
              <a:rPr lang="en-US" sz="2800" dirty="0">
                <a:solidFill>
                  <a:schemeClr val="tx1"/>
                </a:solidFill>
              </a:rPr>
              <a:t>your child to play a range of games with their spelling words. </a:t>
            </a:r>
            <a:endParaRPr lang="en-GB" sz="2800" b="1" dirty="0">
              <a:solidFill>
                <a:schemeClr val="tx1"/>
              </a:solidFill>
            </a:endParaRPr>
          </a:p>
          <a:p>
            <a:r>
              <a:rPr lang="en-GB" sz="2800" dirty="0">
                <a:solidFill>
                  <a:schemeClr val="tx1"/>
                </a:solidFill>
              </a:rPr>
              <a:t>Make it fun!</a:t>
            </a:r>
          </a:p>
          <a:p>
            <a:endParaRPr lang="en-GB" b="1" dirty="0"/>
          </a:p>
          <a:p>
            <a:endParaRPr lang="en-GB" b="1" dirty="0"/>
          </a:p>
          <a:p>
            <a:endParaRPr lang="en-GB" b="1" dirty="0"/>
          </a:p>
          <a:p>
            <a:endParaRPr lang="en-GB" b="1" dirty="0"/>
          </a:p>
          <a:p>
            <a:endParaRPr lang="en-GB" dirty="0"/>
          </a:p>
        </p:txBody>
      </p:sp>
    </p:spTree>
    <p:extLst>
      <p:ext uri="{BB962C8B-B14F-4D97-AF65-F5344CB8AC3E}">
        <p14:creationId xmlns:p14="http://schemas.microsoft.com/office/powerpoint/2010/main" val="232082064"/>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1268</TotalTime>
  <Words>2037</Words>
  <Application>Microsoft Office PowerPoint</Application>
  <PresentationFormat>Widescreen</PresentationFormat>
  <Paragraphs>276</Paragraphs>
  <Slides>57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Comic Sans MS</vt:lpstr>
      <vt:lpstr>Trebuchet MS</vt:lpstr>
      <vt:lpstr>Wingdings 3</vt:lpstr>
      <vt:lpstr>Facet</vt:lpstr>
      <vt:lpstr>PowerPoint Presentation</vt:lpstr>
      <vt:lpstr>Priory Junior School  Thursday 23rd March 2017</vt:lpstr>
      <vt:lpstr>Aims of the evening   </vt:lpstr>
      <vt:lpstr>Our aim is for our children to grow up to be able to communicate effectively orally and through written form.   </vt:lpstr>
      <vt:lpstr>National Curriculum  </vt:lpstr>
      <vt:lpstr>What is the purpose of weekly spellings?   </vt:lpstr>
      <vt:lpstr>How are spellings taught in school?</vt:lpstr>
      <vt:lpstr>How are spellings taught in school?</vt:lpstr>
      <vt:lpstr>Top Tips to convert spellings to long term memory.   </vt:lpstr>
      <vt:lpstr>Learning spellings can be fun!   </vt:lpstr>
      <vt:lpstr>Learning spellings can be fun!   </vt:lpstr>
      <vt:lpstr>Mnemonics    </vt:lpstr>
      <vt:lpstr>PowerPoint Presentation</vt:lpstr>
      <vt:lpstr>PowerPoint Presentation</vt:lpstr>
      <vt:lpstr>PowerPoint Presentation</vt:lpstr>
      <vt:lpstr>PowerPoint Presentation</vt:lpstr>
      <vt:lpstr>PowerPoint Presentation</vt:lpstr>
      <vt:lpstr>Adult sounds A,B,C,D etc  Baby sounds a,b,c,d,e,f   Vowels - A,E,I,O,U.  Part time vowel – y because it often takes on the e sound in words e.g., party   </vt:lpstr>
      <vt:lpstr>Why are vowels so important?</vt:lpstr>
      <vt:lpstr> </vt:lpstr>
      <vt:lpstr>To be able to spell a word you need to be able to read it first</vt:lpstr>
      <vt:lpstr>When we read we only look at the first and last letter of a word- this makes learning spellings a challenge. </vt:lpstr>
      <vt:lpstr>Your brain doesn’t read vowels! </vt:lpstr>
      <vt:lpstr>Baby vowel or adult vowel?</vt:lpstr>
      <vt:lpstr>72 common sounds in the English language </vt:lpstr>
      <vt:lpstr>Odd one out game  </vt:lpstr>
      <vt:lpstr>PowerPoint Presentation</vt:lpstr>
      <vt:lpstr>Which could fill the gap?</vt:lpstr>
      <vt:lpstr>Which witch was it?</vt:lpstr>
      <vt:lpstr>Funny sentences for homonyms  -same sound, same spelling but different meaning  His boots didn’t match whilst playing the match.</vt:lpstr>
      <vt:lpstr>Funny sentences for homophones  - same sound but different spelling and meaning.  The hare had curly hair.</vt:lpstr>
      <vt:lpstr>Snap and Pairs </vt:lpstr>
      <vt:lpstr>Snap and Pairs </vt:lpstr>
      <vt:lpstr>Word Blocks </vt:lpstr>
      <vt:lpstr>Adding suffix ing to verbs</vt:lpstr>
      <vt:lpstr>Double the final consonant after a baby vowel and add ing.</vt:lpstr>
      <vt:lpstr>ly and root words</vt:lpstr>
      <vt:lpstr>Spot the mistakes!</vt:lpstr>
      <vt:lpstr>Changing a y to an i before adding the suffix. </vt:lpstr>
      <vt:lpstr>What if a y is next to a vowel?</vt:lpstr>
      <vt:lpstr> However there is an exception to the rule…</vt:lpstr>
      <vt:lpstr>i before e except after c</vt:lpstr>
      <vt:lpstr>able or ible</vt:lpstr>
      <vt:lpstr>Magic e </vt:lpstr>
      <vt:lpstr>One l or two? </vt:lpstr>
      <vt:lpstr>Researching suffix and prefix</vt:lpstr>
      <vt:lpstr>Games to play with prefixes and suffixes</vt:lpstr>
      <vt:lpstr>Grammar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jrandell</dc:creator>
  <cp:lastModifiedBy>jrandell</cp:lastModifiedBy>
  <cp:revision>84</cp:revision>
  <dcterms:created xsi:type="dcterms:W3CDTF">2017-03-15T18:23:45Z</dcterms:created>
  <dcterms:modified xsi:type="dcterms:W3CDTF">2017-03-22T21:26:51Z</dcterms:modified>
</cp:coreProperties>
</file>